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bel" panose="020B0604020202020204" charset="0"/>
      <p:regular r:id="rId21"/>
    </p:embeddedFont>
    <p:embeddedFont>
      <p:font typeface="Calibri" panose="020F0502020204030204" pitchFamily="34" charset="0"/>
      <p:regular r:id="rId22"/>
      <p:bold r:id="rId23"/>
      <p:italic r:id="rId24"/>
      <p:boldItalic r:id="rId25"/>
    </p:embeddedFont>
    <p:embeddedFont>
      <p:font typeface="Encode Sans Semi Condensed" panose="020B0604020202020204" charset="0"/>
      <p:regular r:id="rId26"/>
      <p:bold r:id="rId27"/>
    </p:embeddedFont>
    <p:embeddedFont>
      <p:font typeface="Encode Sans Semi Condensed Light"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3HEq8MJTr12ZRAuD3GiRiaclsG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2F37D3-6E0A-4E5A-9BDB-EF52F913026B}">
  <a:tblStyle styleId="{592F37D3-6E0A-4E5A-9BDB-EF52F913026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14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Arial"/>
              <a:buChar char="●"/>
            </a:pPr>
            <a:r>
              <a:rPr lang="en-US"/>
              <a:t>These results are based on weather = temp and humidity</a:t>
            </a:r>
            <a:endParaRPr/>
          </a:p>
          <a:p>
            <a:pPr marL="457200" marR="0" lvl="0" indent="-317500" algn="l" rtl="0">
              <a:lnSpc>
                <a:spcPct val="100000"/>
              </a:lnSpc>
              <a:spcBef>
                <a:spcPts val="0"/>
              </a:spcBef>
              <a:spcAft>
                <a:spcPts val="0"/>
              </a:spcAft>
              <a:buClr>
                <a:srgbClr val="000000"/>
              </a:buClr>
              <a:buSzPts val="1400"/>
              <a:buFont typeface="Arial"/>
              <a:buChar char="●"/>
            </a:pPr>
            <a:r>
              <a:rPr lang="en-US"/>
              <a:t>The highlighted is our selected final model as other models are rejected due to no train and test, and individual cities model not good fit on test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These results are from regression model using all data for training and weather is limited to temperature only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r>
              <a:rPr lang="en-CA" dirty="0"/>
              <a:t>Googling simple term “</a:t>
            </a:r>
            <a:r>
              <a:rPr lang="en-CA" sz="1100" b="0" i="0" u="none" strike="noStrike" cap="none" dirty="0" err="1">
                <a:solidFill>
                  <a:srgbClr val="000000"/>
                </a:solidFill>
                <a:effectLst/>
                <a:latin typeface="Arial"/>
                <a:ea typeface="Arial"/>
                <a:cs typeface="Arial"/>
                <a:sym typeface="Arial"/>
              </a:rPr>
              <a:t>covid</a:t>
            </a:r>
            <a:r>
              <a:rPr lang="en-CA" sz="1100" b="0" i="0" u="none" strike="noStrike" cap="none" dirty="0">
                <a:solidFill>
                  <a:srgbClr val="000000"/>
                </a:solidFill>
                <a:effectLst/>
                <a:latin typeface="Arial"/>
                <a:ea typeface="Arial"/>
                <a:cs typeface="Arial"/>
                <a:sym typeface="Arial"/>
              </a:rPr>
              <a:t> spread cold and dry weather news” will yield multiple articles from renowned news sources and scientific journal on this topic. Some in favor ,some inconclusive and some finding no evidence of relationship exists</a:t>
            </a:r>
          </a:p>
          <a:p>
            <a:pPr marL="457200" lvl="0" indent="-228600" algn="l" rtl="0">
              <a:lnSpc>
                <a:spcPct val="100000"/>
              </a:lnSpc>
              <a:spcBef>
                <a:spcPts val="0"/>
              </a:spcBef>
              <a:spcAft>
                <a:spcPts val="0"/>
              </a:spcAft>
              <a:buSzPts val="1400"/>
              <a:buNone/>
            </a:pPr>
            <a:r>
              <a:rPr lang="en-CA" sz="1100" b="0" i="0" u="none" strike="noStrike" cap="none" dirty="0">
                <a:solidFill>
                  <a:srgbClr val="000000"/>
                </a:solidFill>
                <a:effectLst/>
                <a:latin typeface="Arial"/>
                <a:cs typeface="Arial"/>
                <a:sym typeface="Arial"/>
              </a:rPr>
              <a:t>“How does weather affect </a:t>
            </a:r>
            <a:r>
              <a:rPr lang="en-CA" sz="1100" b="0" i="0" u="none" strike="noStrike" cap="none" dirty="0" err="1">
                <a:solidFill>
                  <a:srgbClr val="000000"/>
                </a:solidFill>
                <a:effectLst/>
                <a:latin typeface="Arial"/>
                <a:cs typeface="Arial"/>
                <a:sym typeface="Arial"/>
              </a:rPr>
              <a:t>covid</a:t>
            </a:r>
            <a:r>
              <a:rPr lang="en-CA" sz="1100" b="0" i="0" u="none" strike="noStrike" cap="none" dirty="0">
                <a:solidFill>
                  <a:srgbClr val="000000"/>
                </a:solidFill>
                <a:effectLst/>
                <a:latin typeface="Arial"/>
                <a:cs typeface="Arial"/>
                <a:sym typeface="Arial"/>
              </a:rPr>
              <a:t> -19?” is from Medical News today</a:t>
            </a:r>
          </a:p>
          <a:p>
            <a:pPr marL="457200" lvl="0" indent="-228600" algn="l" rtl="0">
              <a:lnSpc>
                <a:spcPct val="100000"/>
              </a:lnSpc>
              <a:spcBef>
                <a:spcPts val="0"/>
              </a:spcBef>
              <a:spcAft>
                <a:spcPts val="0"/>
              </a:spcAft>
              <a:buSzPts val="1400"/>
              <a:buNone/>
            </a:pPr>
            <a:r>
              <a:rPr lang="en-CA" sz="1100" b="0" i="0" u="none" strike="noStrike" cap="none" dirty="0">
                <a:solidFill>
                  <a:srgbClr val="000000"/>
                </a:solidFill>
                <a:effectLst/>
                <a:latin typeface="Arial"/>
                <a:cs typeface="Arial"/>
                <a:sym typeface="Arial"/>
              </a:rPr>
              <a:t>“At the onset of </a:t>
            </a:r>
            <a:r>
              <a:rPr lang="en-CA" sz="1100" b="0" i="0" u="none" strike="noStrike" cap="none" dirty="0" err="1">
                <a:solidFill>
                  <a:srgbClr val="000000"/>
                </a:solidFill>
                <a:effectLst/>
                <a:latin typeface="Arial"/>
                <a:cs typeface="Arial"/>
                <a:sym typeface="Arial"/>
              </a:rPr>
              <a:t>cornovirus</a:t>
            </a:r>
            <a:r>
              <a:rPr lang="en-CA" sz="1100" b="0" i="0" u="none" strike="noStrike" cap="none" dirty="0">
                <a:solidFill>
                  <a:srgbClr val="000000"/>
                </a:solidFill>
                <a:effectLst/>
                <a:latin typeface="Arial"/>
                <a:cs typeface="Arial"/>
                <a:sym typeface="Arial"/>
              </a:rPr>
              <a:t> pandemic” is from Science Daily while colder temperature increases </a:t>
            </a:r>
            <a:r>
              <a:rPr lang="en-CA" sz="1100" b="0" i="0" u="none" strike="noStrike" cap="none" dirty="0" err="1">
                <a:solidFill>
                  <a:srgbClr val="000000"/>
                </a:solidFill>
                <a:effectLst/>
                <a:latin typeface="Arial"/>
                <a:cs typeface="Arial"/>
                <a:sym typeface="Arial"/>
              </a:rPr>
              <a:t>covid</a:t>
            </a:r>
            <a:r>
              <a:rPr lang="en-CA" sz="1100" b="0" i="0" u="none" strike="noStrike" cap="none" dirty="0">
                <a:solidFill>
                  <a:srgbClr val="000000"/>
                </a:solidFill>
                <a:effectLst/>
                <a:latin typeface="Arial"/>
                <a:cs typeface="Arial"/>
                <a:sym typeface="Arial"/>
              </a:rPr>
              <a:t> but hot temperature alone can not shield from the spread of </a:t>
            </a:r>
            <a:r>
              <a:rPr lang="en-CA" sz="1100" b="0" i="0" u="none" strike="noStrike" cap="none" dirty="0" err="1">
                <a:solidFill>
                  <a:srgbClr val="000000"/>
                </a:solidFill>
                <a:effectLst/>
                <a:latin typeface="Arial"/>
                <a:cs typeface="Arial"/>
                <a:sym typeface="Arial"/>
              </a:rPr>
              <a:t>covid</a:t>
            </a:r>
            <a:r>
              <a:rPr lang="en-CA" sz="1100" b="0" i="0" u="none" strike="noStrike" cap="none" dirty="0">
                <a:solidFill>
                  <a:srgbClr val="000000"/>
                </a:solidFill>
                <a:effectLst/>
                <a:latin typeface="Arial"/>
                <a:cs typeface="Arial"/>
                <a:sym typeface="Arial"/>
              </a:rPr>
              <a:t> either</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r>
              <a:rPr lang="en-CA" dirty="0"/>
              <a:t>This slide summarize our work to understand data sources , variables and gather first hand knowledge from raw data.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b="1"/>
              <a:t>Correlation</a:t>
            </a:r>
            <a:r>
              <a:rPr lang="en-US"/>
              <a:t> is a statistical technique that can show whether and how strongly pairs of variables are related/interdependent. When we look at two variables over time if one variable changes how does this affect change in another variable. So </a:t>
            </a:r>
            <a:r>
              <a:rPr lang="en-US" b="1" i="1"/>
              <a:t>Correlation measures to what extent different variables are interdependent.</a:t>
            </a:r>
            <a:endParaRPr/>
          </a:p>
          <a:p>
            <a:pPr marL="457200" lvl="0" indent="-228600" algn="l" rtl="0">
              <a:lnSpc>
                <a:spcPct val="100000"/>
              </a:lnSpc>
              <a:spcBef>
                <a:spcPts val="0"/>
              </a:spcBef>
              <a:spcAft>
                <a:spcPts val="0"/>
              </a:spcAft>
              <a:buSzPts val="1400"/>
              <a:buNone/>
            </a:pPr>
            <a:endParaRPr b="1" i="1"/>
          </a:p>
          <a:p>
            <a:pPr marL="139700" lvl="0" indent="0" algn="l" rtl="0">
              <a:lnSpc>
                <a:spcPct val="100000"/>
              </a:lnSpc>
              <a:spcBef>
                <a:spcPts val="0"/>
              </a:spcBef>
              <a:spcAft>
                <a:spcPts val="0"/>
              </a:spcAft>
              <a:buSzPts val="1400"/>
              <a:buFont typeface="Arial"/>
              <a:buNone/>
            </a:pPr>
            <a:r>
              <a:rPr lang="en-US" b="1"/>
              <a:t>Positive Correlation</a:t>
            </a:r>
            <a:r>
              <a:rPr lang="en-US"/>
              <a:t>: both variables change in the same direction.</a:t>
            </a:r>
            <a:endParaRPr/>
          </a:p>
          <a:p>
            <a:pPr marL="139700" lvl="0" indent="0" algn="l" rtl="0">
              <a:lnSpc>
                <a:spcPct val="100000"/>
              </a:lnSpc>
              <a:spcBef>
                <a:spcPts val="0"/>
              </a:spcBef>
              <a:spcAft>
                <a:spcPts val="0"/>
              </a:spcAft>
              <a:buSzPts val="1400"/>
              <a:buFont typeface="Arial"/>
              <a:buNone/>
            </a:pPr>
            <a:r>
              <a:rPr lang="en-US" b="1"/>
              <a:t>Neutral Correlation</a:t>
            </a:r>
            <a:r>
              <a:rPr lang="en-US"/>
              <a:t>: No relationship in the change of the variables.</a:t>
            </a:r>
            <a:endParaRPr/>
          </a:p>
          <a:p>
            <a:pPr marL="139700" lvl="0" indent="0" algn="l" rtl="0">
              <a:lnSpc>
                <a:spcPct val="100000"/>
              </a:lnSpc>
              <a:spcBef>
                <a:spcPts val="0"/>
              </a:spcBef>
              <a:spcAft>
                <a:spcPts val="0"/>
              </a:spcAft>
              <a:buSzPts val="1400"/>
              <a:buFont typeface="Arial"/>
              <a:buNone/>
            </a:pPr>
            <a:r>
              <a:rPr lang="en-US" b="1"/>
              <a:t>Negative Correlation</a:t>
            </a:r>
            <a:r>
              <a:rPr lang="en-US"/>
              <a:t>: variables change in opposite directions.</a:t>
            </a: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None/>
            </a:pPr>
            <a:r>
              <a:rPr lang="en-US"/>
              <a:t>Correlation coefficient and p-value will tell you the following:</a:t>
            </a:r>
            <a:endParaRPr/>
          </a:p>
          <a:p>
            <a:pPr marL="457200" lvl="0" indent="-317500" algn="l" rtl="0">
              <a:lnSpc>
                <a:spcPct val="100000"/>
              </a:lnSpc>
              <a:spcBef>
                <a:spcPts val="0"/>
              </a:spcBef>
              <a:spcAft>
                <a:spcPts val="0"/>
              </a:spcAft>
              <a:buSzPts val="1400"/>
              <a:buChar char="●"/>
            </a:pPr>
            <a:r>
              <a:rPr lang="en-US"/>
              <a:t>Correlation coefficient </a:t>
            </a:r>
            <a:endParaRPr/>
          </a:p>
          <a:p>
            <a:pPr marL="457200" lvl="0" indent="-317500" algn="l" rtl="0">
              <a:lnSpc>
                <a:spcPct val="100000"/>
              </a:lnSpc>
              <a:spcBef>
                <a:spcPts val="0"/>
              </a:spcBef>
              <a:spcAft>
                <a:spcPts val="0"/>
              </a:spcAft>
              <a:buSzPts val="1400"/>
              <a:buFont typeface="Arial"/>
              <a:buChar char="•"/>
            </a:pPr>
            <a:r>
              <a:rPr lang="en-US"/>
              <a:t>close to +1: Large Positive relationship</a:t>
            </a:r>
            <a:endParaRPr/>
          </a:p>
          <a:p>
            <a:pPr marL="457200" lvl="0" indent="-317500" algn="l" rtl="0">
              <a:lnSpc>
                <a:spcPct val="100000"/>
              </a:lnSpc>
              <a:spcBef>
                <a:spcPts val="0"/>
              </a:spcBef>
              <a:spcAft>
                <a:spcPts val="0"/>
              </a:spcAft>
              <a:buSzPts val="1400"/>
              <a:buFont typeface="Arial"/>
              <a:buChar char="•"/>
            </a:pPr>
            <a:r>
              <a:rPr lang="en-US"/>
              <a:t>close to -1: Large Negative relationship</a:t>
            </a:r>
            <a:endParaRPr/>
          </a:p>
          <a:p>
            <a:pPr marL="457200" lvl="0" indent="-317500" algn="l" rtl="0">
              <a:lnSpc>
                <a:spcPct val="100000"/>
              </a:lnSpc>
              <a:spcBef>
                <a:spcPts val="0"/>
              </a:spcBef>
              <a:spcAft>
                <a:spcPts val="0"/>
              </a:spcAft>
              <a:buSzPts val="1400"/>
              <a:buFont typeface="Arial"/>
              <a:buChar char="•"/>
            </a:pPr>
            <a:r>
              <a:rPr lang="en-US"/>
              <a:t>close to 0: No relationship</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n-US"/>
              <a:t>P-value</a:t>
            </a:r>
            <a:endParaRPr/>
          </a:p>
          <a:p>
            <a:pPr marL="457200" lvl="0" indent="-317500" algn="l" rtl="0">
              <a:lnSpc>
                <a:spcPct val="100000"/>
              </a:lnSpc>
              <a:spcBef>
                <a:spcPts val="0"/>
              </a:spcBef>
              <a:spcAft>
                <a:spcPts val="0"/>
              </a:spcAft>
              <a:buSzPts val="1400"/>
              <a:buFont typeface="Arial"/>
              <a:buChar char="•"/>
            </a:pPr>
            <a:r>
              <a:rPr lang="en-US"/>
              <a:t>P-value &lt;0.001: </a:t>
            </a:r>
            <a:r>
              <a:rPr lang="en-US" b="1"/>
              <a:t>Strong</a:t>
            </a:r>
            <a:r>
              <a:rPr lang="en-US"/>
              <a:t> certainty in the result</a:t>
            </a:r>
            <a:endParaRPr/>
          </a:p>
          <a:p>
            <a:pPr marL="457200" lvl="0" indent="-317500" algn="l" rtl="0">
              <a:lnSpc>
                <a:spcPct val="100000"/>
              </a:lnSpc>
              <a:spcBef>
                <a:spcPts val="0"/>
              </a:spcBef>
              <a:spcAft>
                <a:spcPts val="0"/>
              </a:spcAft>
              <a:buSzPts val="1400"/>
              <a:buFont typeface="Arial"/>
              <a:buChar char="•"/>
            </a:pPr>
            <a:r>
              <a:rPr lang="en-US"/>
              <a:t>P-value &lt;0.05:  </a:t>
            </a:r>
            <a:r>
              <a:rPr lang="en-US" b="1"/>
              <a:t>Moderate</a:t>
            </a:r>
            <a:r>
              <a:rPr lang="en-US"/>
              <a:t> certainty in the result</a:t>
            </a:r>
            <a:endParaRPr/>
          </a:p>
          <a:p>
            <a:pPr marL="457200" lvl="0" indent="-317500" algn="l" rtl="0">
              <a:lnSpc>
                <a:spcPct val="100000"/>
              </a:lnSpc>
              <a:spcBef>
                <a:spcPts val="0"/>
              </a:spcBef>
              <a:spcAft>
                <a:spcPts val="0"/>
              </a:spcAft>
              <a:buSzPts val="1400"/>
              <a:buFont typeface="Arial"/>
              <a:buChar char="•"/>
            </a:pPr>
            <a:r>
              <a:rPr lang="en-US"/>
              <a:t>P-value &lt;0.1: </a:t>
            </a:r>
            <a:r>
              <a:rPr lang="en-US" b="1"/>
              <a:t>Weak</a:t>
            </a:r>
            <a:r>
              <a:rPr lang="en-US"/>
              <a:t> certainty in the result</a:t>
            </a:r>
            <a:endParaRPr/>
          </a:p>
          <a:p>
            <a:pPr marL="457200" lvl="0" indent="-317500" algn="l" rtl="0">
              <a:lnSpc>
                <a:spcPct val="100000"/>
              </a:lnSpc>
              <a:spcBef>
                <a:spcPts val="0"/>
              </a:spcBef>
              <a:spcAft>
                <a:spcPts val="0"/>
              </a:spcAft>
              <a:buSzPts val="1400"/>
              <a:buFont typeface="Arial"/>
              <a:buChar char="•"/>
            </a:pPr>
            <a:r>
              <a:rPr lang="en-US"/>
              <a:t>P-value &gt; 0.1: </a:t>
            </a:r>
            <a:r>
              <a:rPr lang="en-US" b="1"/>
              <a:t>No</a:t>
            </a:r>
            <a:r>
              <a:rPr lang="en-US"/>
              <a:t> certainty in the result</a:t>
            </a: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Font typeface="Arial"/>
              <a:buNone/>
            </a:pPr>
            <a:r>
              <a:rPr lang="en-US" b="1"/>
              <a:t>There are several statistics that you can use to quantify correlation- Pearson’s r | Spearman’s ρ (rho) | Kendall’s τ (tau)</a:t>
            </a:r>
            <a:endParaRPr/>
          </a:p>
          <a:p>
            <a:pPr marL="139700" lvl="0" indent="0" algn="l" rtl="0">
              <a:lnSpc>
                <a:spcPct val="100000"/>
              </a:lnSpc>
              <a:spcBef>
                <a:spcPts val="0"/>
              </a:spcBef>
              <a:spcAft>
                <a:spcPts val="0"/>
              </a:spcAft>
              <a:buSzPts val="1400"/>
              <a:buFont typeface="Arial"/>
              <a:buNone/>
            </a:pPr>
            <a:r>
              <a:rPr lang="en-US"/>
              <a:t>Pearson’s coefficient measures linear correlation, while the Spearman and Kendall coefficients compare the ranks of data.</a:t>
            </a:r>
            <a:endParaRPr/>
          </a:p>
          <a:p>
            <a:pPr marL="139700" lvl="0" indent="0" algn="l" rtl="0">
              <a:lnSpc>
                <a:spcPct val="100000"/>
              </a:lnSpc>
              <a:spcBef>
                <a:spcPts val="0"/>
              </a:spcBef>
              <a:spcAft>
                <a:spcPts val="0"/>
              </a:spcAft>
              <a:buSzPts val="1400"/>
              <a:buNone/>
            </a:pPr>
            <a:endParaRPr/>
          </a:p>
          <a:p>
            <a:pPr marL="139700" lvl="0" indent="0" algn="l" rtl="0">
              <a:lnSpc>
                <a:spcPct val="100000"/>
              </a:lnSpc>
              <a:spcBef>
                <a:spcPts val="0"/>
              </a:spcBef>
              <a:spcAft>
                <a:spcPts val="0"/>
              </a:spcAft>
              <a:buSzPts val="1400"/>
              <a:buNone/>
            </a:pPr>
            <a:r>
              <a:rPr lang="en-US"/>
              <a:t>Several conditions have to be met for Pearson correlation:</a:t>
            </a:r>
            <a:endParaRPr/>
          </a:p>
          <a:p>
            <a:pPr marL="457200" lvl="0" indent="-317500" algn="l" rtl="0">
              <a:lnSpc>
                <a:spcPct val="100000"/>
              </a:lnSpc>
              <a:spcBef>
                <a:spcPts val="0"/>
              </a:spcBef>
              <a:spcAft>
                <a:spcPts val="0"/>
              </a:spcAft>
              <a:buSzPts val="1400"/>
              <a:buFont typeface="Arial"/>
              <a:buChar char="•"/>
            </a:pPr>
            <a:r>
              <a:rPr lang="en-US"/>
              <a:t>The variables x and y must have a linear relationship.</a:t>
            </a:r>
            <a:endParaRPr/>
          </a:p>
          <a:p>
            <a:pPr marL="457200" lvl="0" indent="-317500" algn="l" rtl="0">
              <a:lnSpc>
                <a:spcPct val="100000"/>
              </a:lnSpc>
              <a:spcBef>
                <a:spcPts val="0"/>
              </a:spcBef>
              <a:spcAft>
                <a:spcPts val="0"/>
              </a:spcAft>
              <a:buSzPts val="1400"/>
              <a:buFont typeface="Arial"/>
              <a:buChar char="•"/>
            </a:pPr>
            <a:r>
              <a:rPr lang="en-US"/>
              <a:t>Both variables x and y must be numerical (or quantitative). That is, they must represent measurements with no restriction on their level of precision. For example, numbers with many places after the decimal point (such as 11.332 or 0.229) must be possible.</a:t>
            </a:r>
            <a:endParaRPr/>
          </a:p>
          <a:p>
            <a:pPr marL="457200" lvl="0" indent="-317500" algn="l" rtl="0">
              <a:lnSpc>
                <a:spcPct val="100000"/>
              </a:lnSpc>
              <a:spcBef>
                <a:spcPts val="0"/>
              </a:spcBef>
              <a:spcAft>
                <a:spcPts val="0"/>
              </a:spcAft>
              <a:buSzPts val="1400"/>
              <a:buFont typeface="Arial"/>
              <a:buChar char="•"/>
            </a:pPr>
            <a:r>
              <a:rPr lang="en-US"/>
              <a:t>The y values must have a normal distribution for each x, with the same variance at each x.</a:t>
            </a:r>
            <a:endParaRPr/>
          </a:p>
          <a:p>
            <a:pPr marL="139700" lvl="0" indent="0" algn="l" rtl="0">
              <a:lnSpc>
                <a:spcPct val="100000"/>
              </a:lnSpc>
              <a:spcBef>
                <a:spcPts val="0"/>
              </a:spcBef>
              <a:spcAft>
                <a:spcPts val="0"/>
              </a:spcAft>
              <a:buSzPts val="1400"/>
              <a:buNone/>
            </a:pPr>
            <a:r>
              <a:rPr lang="en-US"/>
              <a:t>The Pearson’s correlation coefficient is calculated as the covariance of the two variables divided by the product of the standard deviation of each data sample. It is the normalization of the covariance between the two variables to give an interpretable score.</a:t>
            </a: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None/>
            </a:pPr>
            <a:r>
              <a:rPr lang="en-US"/>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endParaRPr/>
          </a:p>
          <a:p>
            <a:pPr marL="139700" lvl="0" indent="0" algn="l" rtl="0">
              <a:lnSpc>
                <a:spcPct val="100000"/>
              </a:lnSpc>
              <a:spcBef>
                <a:spcPts val="0"/>
              </a:spcBef>
              <a:spcAft>
                <a:spcPts val="0"/>
              </a:spcAft>
              <a:buSzPts val="1400"/>
              <a:buNone/>
            </a:pPr>
            <a:r>
              <a:rPr lang="en-US"/>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endParaRPr/>
          </a:p>
          <a:p>
            <a:pPr marL="139700" lvl="0" indent="0" algn="l" rtl="0">
              <a:lnSpc>
                <a:spcPct val="100000"/>
              </a:lnSpc>
              <a:spcBef>
                <a:spcPts val="0"/>
              </a:spcBef>
              <a:spcAft>
                <a:spcPts val="0"/>
              </a:spcAft>
              <a:buSzPts val="1400"/>
              <a:buNone/>
            </a:pPr>
            <a:r>
              <a:rPr lang="en-US"/>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endParaRPr/>
          </a:p>
          <a:p>
            <a:pPr marL="139700" lvl="0" indent="0" algn="l" rtl="0">
              <a:lnSpc>
                <a:spcPct val="100000"/>
              </a:lnSpc>
              <a:spcBef>
                <a:spcPts val="0"/>
              </a:spcBef>
              <a:spcAft>
                <a:spcPts val="0"/>
              </a:spcAft>
              <a:buSzPts val="1400"/>
              <a:buNone/>
            </a:pPr>
            <a:r>
              <a:rPr lang="en-US"/>
              <a:t>Note that Spearman’s rank applies to ordinal data only.</a:t>
            </a:r>
            <a:endParaRPr/>
          </a:p>
          <a:p>
            <a:pPr marL="139700" lvl="0" indent="0" algn="l" rtl="0">
              <a:lnSpc>
                <a:spcPct val="100000"/>
              </a:lnSpc>
              <a:spcBef>
                <a:spcPts val="0"/>
              </a:spcBef>
              <a:spcAft>
                <a:spcPts val="0"/>
              </a:spcAft>
              <a:buSzPts val="1400"/>
              <a:buNone/>
            </a:pPr>
            <a:r>
              <a:rPr lang="en-US"/>
              <a:t>Spearman's correlation coefficient, (ρ, also signified by </a:t>
            </a:r>
            <a:r>
              <a:rPr lang="en-US" i="1"/>
              <a:t>r</a:t>
            </a:r>
            <a:r>
              <a:rPr lang="en-US"/>
              <a:t>s)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endParaRPr/>
          </a:p>
          <a:p>
            <a:pPr marL="139700" lvl="0" indent="0" algn="l" rtl="0">
              <a:lnSpc>
                <a:spcPct val="100000"/>
              </a:lnSpc>
              <a:spcBef>
                <a:spcPts val="0"/>
              </a:spcBef>
              <a:spcAft>
                <a:spcPts val="0"/>
              </a:spcAft>
              <a:buSzPts val="1400"/>
              <a:buFont typeface="Arial"/>
              <a:buNone/>
            </a:pPr>
            <a:endParaRPr/>
          </a:p>
          <a:p>
            <a:pPr marL="139700" lvl="0" indent="0" algn="l" rtl="0">
              <a:lnSpc>
                <a:spcPct val="100000"/>
              </a:lnSpc>
              <a:spcBef>
                <a:spcPts val="0"/>
              </a:spcBef>
              <a:spcAft>
                <a:spcPts val="0"/>
              </a:spcAft>
              <a:buSzPts val="1400"/>
              <a:buFont typeface="Arial"/>
              <a:buNone/>
            </a:pPr>
            <a:endParaRPr/>
          </a:p>
          <a:p>
            <a:pPr marL="457200" lvl="0" indent="-228600" algn="l" rtl="0">
              <a:lnSpc>
                <a:spcPct val="100000"/>
              </a:lnSpc>
              <a:spcBef>
                <a:spcPts val="0"/>
              </a:spcBef>
              <a:spcAft>
                <a:spcPts val="0"/>
              </a:spcAft>
              <a:buSzPts val="1400"/>
              <a:buNone/>
            </a:pPr>
            <a:endParaRPr/>
          </a:p>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These results are based on weather = temp and humidity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0"/>
          <p:cNvPicPr preferRelativeResize="0"/>
          <p:nvPr/>
        </p:nvPicPr>
        <p:blipFill rotWithShape="1">
          <a:blip r:embed="rId2">
            <a:alphaModFix/>
          </a:blip>
          <a:srcRect t="893" b="892"/>
          <a:stretch/>
        </p:blipFill>
        <p:spPr>
          <a:xfrm>
            <a:off x="8159800" y="1226525"/>
            <a:ext cx="559400" cy="551575"/>
          </a:xfrm>
          <a:prstGeom prst="rect">
            <a:avLst/>
          </a:prstGeom>
          <a:noFill/>
          <a:ln>
            <a:noFill/>
          </a:ln>
        </p:spPr>
      </p:pic>
      <p:pic>
        <p:nvPicPr>
          <p:cNvPr id="11" name="Google Shape;11;p20"/>
          <p:cNvPicPr preferRelativeResize="0"/>
          <p:nvPr/>
        </p:nvPicPr>
        <p:blipFill rotWithShape="1">
          <a:blip r:embed="rId3">
            <a:alphaModFix/>
          </a:blip>
          <a:srcRect t="893" b="892"/>
          <a:stretch/>
        </p:blipFill>
        <p:spPr>
          <a:xfrm>
            <a:off x="5840740" y="3088850"/>
            <a:ext cx="868960" cy="856825"/>
          </a:xfrm>
          <a:prstGeom prst="rect">
            <a:avLst/>
          </a:prstGeom>
          <a:noFill/>
          <a:ln>
            <a:noFill/>
          </a:ln>
        </p:spPr>
      </p:pic>
      <p:sp>
        <p:nvSpPr>
          <p:cNvPr id="12" name="Google Shape;12;p20"/>
          <p:cNvSpPr/>
          <p:nvPr/>
        </p:nvSpPr>
        <p:spPr>
          <a:xfrm>
            <a:off x="0" y="1593450"/>
            <a:ext cx="9144000" cy="1956600"/>
          </a:xfrm>
          <a:prstGeom prst="rect">
            <a:avLst/>
          </a:prstGeom>
          <a:solidFill>
            <a:srgbClr val="001033">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0"/>
          <p:cNvSpPr txBox="1">
            <a:spLocks noGrp="1"/>
          </p:cNvSpPr>
          <p:nvPr>
            <p:ph type="ctrTitle"/>
          </p:nvPr>
        </p:nvSpPr>
        <p:spPr>
          <a:xfrm>
            <a:off x="514800" y="2010200"/>
            <a:ext cx="6390300" cy="11415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lvl="0" algn="l">
              <a:lnSpc>
                <a:spcPct val="90000"/>
              </a:lnSpc>
              <a:spcBef>
                <a:spcPts val="0"/>
              </a:spcBef>
              <a:spcAft>
                <a:spcPts val="0"/>
              </a:spcAft>
              <a:buSzPts val="5400"/>
              <a:buNone/>
              <a:defRPr sz="5400"/>
            </a:lvl1pPr>
            <a:lvl2pPr lvl="1" algn="l">
              <a:lnSpc>
                <a:spcPct val="90000"/>
              </a:lnSpc>
              <a:spcBef>
                <a:spcPts val="0"/>
              </a:spcBef>
              <a:spcAft>
                <a:spcPts val="0"/>
              </a:spcAft>
              <a:buSzPts val="5400"/>
              <a:buNone/>
              <a:defRPr sz="5400"/>
            </a:lvl2pPr>
            <a:lvl3pPr lvl="2" algn="l">
              <a:lnSpc>
                <a:spcPct val="90000"/>
              </a:lnSpc>
              <a:spcBef>
                <a:spcPts val="0"/>
              </a:spcBef>
              <a:spcAft>
                <a:spcPts val="0"/>
              </a:spcAft>
              <a:buSzPts val="5400"/>
              <a:buNone/>
              <a:defRPr sz="5400"/>
            </a:lvl3pPr>
            <a:lvl4pPr lvl="3" algn="l">
              <a:lnSpc>
                <a:spcPct val="90000"/>
              </a:lnSpc>
              <a:spcBef>
                <a:spcPts val="0"/>
              </a:spcBef>
              <a:spcAft>
                <a:spcPts val="0"/>
              </a:spcAft>
              <a:buSzPts val="5400"/>
              <a:buNone/>
              <a:defRPr sz="5400"/>
            </a:lvl4pPr>
            <a:lvl5pPr lvl="4" algn="l">
              <a:lnSpc>
                <a:spcPct val="90000"/>
              </a:lnSpc>
              <a:spcBef>
                <a:spcPts val="0"/>
              </a:spcBef>
              <a:spcAft>
                <a:spcPts val="0"/>
              </a:spcAft>
              <a:buSzPts val="5400"/>
              <a:buNone/>
              <a:defRPr sz="5400"/>
            </a:lvl5pPr>
            <a:lvl6pPr lvl="5" algn="l">
              <a:lnSpc>
                <a:spcPct val="90000"/>
              </a:lnSpc>
              <a:spcBef>
                <a:spcPts val="0"/>
              </a:spcBef>
              <a:spcAft>
                <a:spcPts val="0"/>
              </a:spcAft>
              <a:buSzPts val="5400"/>
              <a:buNone/>
              <a:defRPr sz="5400"/>
            </a:lvl6pPr>
            <a:lvl7pPr lvl="6" algn="l">
              <a:lnSpc>
                <a:spcPct val="90000"/>
              </a:lnSpc>
              <a:spcBef>
                <a:spcPts val="0"/>
              </a:spcBef>
              <a:spcAft>
                <a:spcPts val="0"/>
              </a:spcAft>
              <a:buSzPts val="5400"/>
              <a:buNone/>
              <a:defRPr sz="5400"/>
            </a:lvl7pPr>
            <a:lvl8pPr lvl="7" algn="l">
              <a:lnSpc>
                <a:spcPct val="90000"/>
              </a:lnSpc>
              <a:spcBef>
                <a:spcPts val="0"/>
              </a:spcBef>
              <a:spcAft>
                <a:spcPts val="0"/>
              </a:spcAft>
              <a:buSzPts val="5400"/>
              <a:buNone/>
              <a:defRPr sz="5400"/>
            </a:lvl8pPr>
            <a:lvl9pPr lvl="8" algn="l">
              <a:lnSpc>
                <a:spcPct val="90000"/>
              </a:lnSpc>
              <a:spcBef>
                <a:spcPts val="0"/>
              </a:spcBef>
              <a:spcAft>
                <a:spcPts val="0"/>
              </a:spcAft>
              <a:buSzPts val="5400"/>
              <a:buNone/>
              <a:defRPr sz="5400"/>
            </a:lvl9pPr>
          </a:lstStyle>
          <a:p>
            <a:endParaRPr/>
          </a:p>
        </p:txBody>
      </p:sp>
      <p:sp>
        <p:nvSpPr>
          <p:cNvPr id="14" name="Google Shape;14;p20"/>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20"/>
          <p:cNvPicPr preferRelativeResize="0"/>
          <p:nvPr/>
        </p:nvPicPr>
        <p:blipFill rotWithShape="1">
          <a:blip r:embed="rId3">
            <a:alphaModFix/>
          </a:blip>
          <a:srcRect t="32908"/>
          <a:stretch/>
        </p:blipFill>
        <p:spPr>
          <a:xfrm>
            <a:off x="4559800" y="0"/>
            <a:ext cx="2083750" cy="1403574"/>
          </a:xfrm>
          <a:prstGeom prst="rect">
            <a:avLst/>
          </a:prstGeom>
          <a:noFill/>
          <a:ln>
            <a:noFill/>
          </a:ln>
        </p:spPr>
      </p:pic>
      <p:pic>
        <p:nvPicPr>
          <p:cNvPr id="16" name="Google Shape;16;p20"/>
          <p:cNvPicPr preferRelativeResize="0"/>
          <p:nvPr/>
        </p:nvPicPr>
        <p:blipFill rotWithShape="1">
          <a:blip r:embed="rId4">
            <a:alphaModFix/>
          </a:blip>
          <a:srcRect t="980" b="989"/>
          <a:stretch/>
        </p:blipFill>
        <p:spPr>
          <a:xfrm>
            <a:off x="7328456" y="3151696"/>
            <a:ext cx="1313988" cy="1293307"/>
          </a:xfrm>
          <a:prstGeom prst="rect">
            <a:avLst/>
          </a:prstGeom>
          <a:noFill/>
          <a:ln>
            <a:noFill/>
          </a:ln>
        </p:spPr>
      </p:pic>
      <p:pic>
        <p:nvPicPr>
          <p:cNvPr id="17" name="Google Shape;17;p20"/>
          <p:cNvPicPr preferRelativeResize="0"/>
          <p:nvPr/>
        </p:nvPicPr>
        <p:blipFill rotWithShape="1">
          <a:blip r:embed="rId4">
            <a:alphaModFix/>
          </a:blip>
          <a:srcRect t="980" b="989"/>
          <a:stretch/>
        </p:blipFill>
        <p:spPr>
          <a:xfrm>
            <a:off x="6498100" y="1154949"/>
            <a:ext cx="868950" cy="855263"/>
          </a:xfrm>
          <a:prstGeom prst="rect">
            <a:avLst/>
          </a:prstGeom>
          <a:noFill/>
          <a:ln>
            <a:noFill/>
          </a:ln>
        </p:spPr>
      </p:pic>
      <p:pic>
        <p:nvPicPr>
          <p:cNvPr id="18" name="Google Shape;18;p20"/>
          <p:cNvPicPr preferRelativeResize="0"/>
          <p:nvPr/>
        </p:nvPicPr>
        <p:blipFill rotWithShape="1">
          <a:blip r:embed="rId2">
            <a:alphaModFix/>
          </a:blip>
          <a:srcRect r="30044"/>
          <a:stretch/>
        </p:blipFill>
        <p:spPr>
          <a:xfrm>
            <a:off x="8642450" y="2072900"/>
            <a:ext cx="501549" cy="719850"/>
          </a:xfrm>
          <a:prstGeom prst="rect">
            <a:avLst/>
          </a:prstGeom>
          <a:noFill/>
          <a:ln>
            <a:noFill/>
          </a:ln>
        </p:spPr>
      </p:pic>
      <p:pic>
        <p:nvPicPr>
          <p:cNvPr id="19" name="Google Shape;19;p20"/>
          <p:cNvPicPr preferRelativeResize="0"/>
          <p:nvPr/>
        </p:nvPicPr>
        <p:blipFill rotWithShape="1">
          <a:blip r:embed="rId3">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pic>
        <p:nvPicPr>
          <p:cNvPr id="21" name="Google Shape;21;p21"/>
          <p:cNvPicPr preferRelativeResize="0"/>
          <p:nvPr/>
        </p:nvPicPr>
        <p:blipFill rotWithShape="1">
          <a:blip r:embed="rId2">
            <a:alphaModFix/>
          </a:blip>
          <a:srcRect t="893" b="892"/>
          <a:stretch/>
        </p:blipFill>
        <p:spPr>
          <a:xfrm>
            <a:off x="7728625" y="490650"/>
            <a:ext cx="675750" cy="666298"/>
          </a:xfrm>
          <a:prstGeom prst="rect">
            <a:avLst/>
          </a:prstGeom>
          <a:noFill/>
          <a:ln>
            <a:noFill/>
          </a:ln>
        </p:spPr>
      </p:pic>
      <p:pic>
        <p:nvPicPr>
          <p:cNvPr id="22" name="Google Shape;22;p21"/>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23" name="Google Shape;23;p21"/>
          <p:cNvGrpSpPr/>
          <p:nvPr/>
        </p:nvGrpSpPr>
        <p:grpSpPr>
          <a:xfrm>
            <a:off x="0" y="40803"/>
            <a:ext cx="9144000" cy="665100"/>
            <a:chOff x="0" y="809153"/>
            <a:chExt cx="9144000" cy="665100"/>
          </a:xfrm>
        </p:grpSpPr>
        <p:sp>
          <p:nvSpPr>
            <p:cNvPr id="24" name="Google Shape;24;p21"/>
            <p:cNvSpPr/>
            <p:nvPr/>
          </p:nvSpPr>
          <p:spPr>
            <a:xfrm>
              <a:off x="0" y="809153"/>
              <a:ext cx="9144000" cy="665100"/>
            </a:xfrm>
            <a:prstGeom prst="rect">
              <a:avLst/>
            </a:prstGeom>
            <a:solidFill>
              <a:srgbClr val="001033">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1"/>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21"/>
          <p:cNvSpPr txBox="1">
            <a:spLocks noGrp="1"/>
          </p:cNvSpPr>
          <p:nvPr>
            <p:ph type="title"/>
          </p:nvPr>
        </p:nvSpPr>
        <p:spPr>
          <a:xfrm>
            <a:off x="514800" y="40800"/>
            <a:ext cx="6373800"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lvl="0" algn="l">
              <a:lnSpc>
                <a:spcPct val="90000"/>
              </a:lnSpc>
              <a:spcBef>
                <a:spcPts val="0"/>
              </a:spcBef>
              <a:spcAft>
                <a:spcPts val="0"/>
              </a:spcAft>
              <a:buSzPts val="3600"/>
              <a:buNone/>
              <a:defRPr/>
            </a:lvl1pPr>
            <a:lvl2pPr lvl="1" algn="l">
              <a:lnSpc>
                <a:spcPct val="90000"/>
              </a:lnSpc>
              <a:spcBef>
                <a:spcPts val="0"/>
              </a:spcBef>
              <a:spcAft>
                <a:spcPts val="0"/>
              </a:spcAft>
              <a:buSzPts val="3600"/>
              <a:buNone/>
              <a:defRPr/>
            </a:lvl2pPr>
            <a:lvl3pPr lvl="2" algn="l">
              <a:lnSpc>
                <a:spcPct val="90000"/>
              </a:lnSpc>
              <a:spcBef>
                <a:spcPts val="0"/>
              </a:spcBef>
              <a:spcAft>
                <a:spcPts val="0"/>
              </a:spcAft>
              <a:buSzPts val="3600"/>
              <a:buNone/>
              <a:defRPr/>
            </a:lvl3pPr>
            <a:lvl4pPr lvl="3" algn="l">
              <a:lnSpc>
                <a:spcPct val="90000"/>
              </a:lnSpc>
              <a:spcBef>
                <a:spcPts val="0"/>
              </a:spcBef>
              <a:spcAft>
                <a:spcPts val="0"/>
              </a:spcAft>
              <a:buSzPts val="3600"/>
              <a:buNone/>
              <a:defRPr/>
            </a:lvl4pPr>
            <a:lvl5pPr lvl="4" algn="l">
              <a:lnSpc>
                <a:spcPct val="90000"/>
              </a:lnSpc>
              <a:spcBef>
                <a:spcPts val="0"/>
              </a:spcBef>
              <a:spcAft>
                <a:spcPts val="0"/>
              </a:spcAft>
              <a:buSzPts val="3600"/>
              <a:buNone/>
              <a:defRPr/>
            </a:lvl5pPr>
            <a:lvl6pPr lvl="5" algn="l">
              <a:lnSpc>
                <a:spcPct val="90000"/>
              </a:lnSpc>
              <a:spcBef>
                <a:spcPts val="0"/>
              </a:spcBef>
              <a:spcAft>
                <a:spcPts val="0"/>
              </a:spcAft>
              <a:buSzPts val="3600"/>
              <a:buNone/>
              <a:defRPr/>
            </a:lvl6pPr>
            <a:lvl7pPr lvl="6" algn="l">
              <a:lnSpc>
                <a:spcPct val="90000"/>
              </a:lnSpc>
              <a:spcBef>
                <a:spcPts val="0"/>
              </a:spcBef>
              <a:spcAft>
                <a:spcPts val="0"/>
              </a:spcAft>
              <a:buSzPts val="3600"/>
              <a:buNone/>
              <a:defRPr/>
            </a:lvl7pPr>
            <a:lvl8pPr lvl="7" algn="l">
              <a:lnSpc>
                <a:spcPct val="90000"/>
              </a:lnSpc>
              <a:spcBef>
                <a:spcPts val="0"/>
              </a:spcBef>
              <a:spcAft>
                <a:spcPts val="0"/>
              </a:spcAft>
              <a:buSzPts val="3600"/>
              <a:buNone/>
              <a:defRPr/>
            </a:lvl8pPr>
            <a:lvl9pPr lvl="8" algn="l">
              <a:lnSpc>
                <a:spcPct val="90000"/>
              </a:lnSpc>
              <a:spcBef>
                <a:spcPts val="0"/>
              </a:spcBef>
              <a:spcAft>
                <a:spcPts val="0"/>
              </a:spcAft>
              <a:buSzPts val="3600"/>
              <a:buNone/>
              <a:defRPr/>
            </a:lvl9pPr>
          </a:lstStyle>
          <a:p>
            <a:endParaRPr/>
          </a:p>
        </p:txBody>
      </p:sp>
      <p:sp>
        <p:nvSpPr>
          <p:cNvPr id="27" name="Google Shape;27;p2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21"/>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29" name="Google Shape;29;p21"/>
          <p:cNvPicPr preferRelativeResize="0"/>
          <p:nvPr/>
        </p:nvPicPr>
        <p:blipFill rotWithShape="1">
          <a:blip r:embed="rId4">
            <a:alphaModFix/>
          </a:blip>
          <a:srcRect t="980" b="989"/>
          <a:stretch/>
        </p:blipFill>
        <p:spPr>
          <a:xfrm>
            <a:off x="7330024" y="2266737"/>
            <a:ext cx="1004351" cy="988528"/>
          </a:xfrm>
          <a:prstGeom prst="rect">
            <a:avLst/>
          </a:prstGeom>
          <a:noFill/>
          <a:ln>
            <a:noFill/>
          </a:ln>
        </p:spPr>
      </p:pic>
      <p:pic>
        <p:nvPicPr>
          <p:cNvPr id="30" name="Google Shape;30;p21"/>
          <p:cNvPicPr preferRelativeResize="0"/>
          <p:nvPr/>
        </p:nvPicPr>
        <p:blipFill rotWithShape="1">
          <a:blip r:embed="rId3">
            <a:alphaModFix/>
          </a:blip>
          <a:srcRect r="23382"/>
          <a:stretch/>
        </p:blipFill>
        <p:spPr>
          <a:xfrm>
            <a:off x="8277325" y="3336980"/>
            <a:ext cx="866675" cy="1135695"/>
          </a:xfrm>
          <a:prstGeom prst="rect">
            <a:avLst/>
          </a:prstGeom>
          <a:noFill/>
          <a:ln>
            <a:noFill/>
          </a:ln>
        </p:spPr>
      </p:pic>
      <p:pic>
        <p:nvPicPr>
          <p:cNvPr id="31" name="Google Shape;31;p21"/>
          <p:cNvPicPr preferRelativeResize="0"/>
          <p:nvPr/>
        </p:nvPicPr>
        <p:blipFill rotWithShape="1">
          <a:blip r:embed="rId4">
            <a:alphaModFix/>
          </a:blip>
          <a:srcRect t="980" b="989"/>
          <a:stretch/>
        </p:blipFill>
        <p:spPr>
          <a:xfrm>
            <a:off x="8277325" y="1248138"/>
            <a:ext cx="675748" cy="665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22"/>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US"/>
              <a:t>‹#›</a:t>
            </a:fld>
            <a:endParaRPr/>
          </a:p>
        </p:txBody>
      </p:sp>
      <p:pic>
        <p:nvPicPr>
          <p:cNvPr id="34" name="Google Shape;34;p22"/>
          <p:cNvPicPr preferRelativeResize="0"/>
          <p:nvPr/>
        </p:nvPicPr>
        <p:blipFill rotWithShape="1">
          <a:blip r:embed="rId2">
            <a:alphaModFix/>
          </a:blip>
          <a:srcRect t="669" b="669"/>
          <a:stretch/>
        </p:blipFill>
        <p:spPr>
          <a:xfrm>
            <a:off x="8280475" y="2416469"/>
            <a:ext cx="595150" cy="589532"/>
          </a:xfrm>
          <a:prstGeom prst="rect">
            <a:avLst/>
          </a:prstGeom>
          <a:noFill/>
          <a:ln>
            <a:noFill/>
          </a:ln>
        </p:spPr>
      </p:pic>
      <p:pic>
        <p:nvPicPr>
          <p:cNvPr id="35" name="Google Shape;35;p22"/>
          <p:cNvPicPr preferRelativeResize="0"/>
          <p:nvPr/>
        </p:nvPicPr>
        <p:blipFill rotWithShape="1">
          <a:blip r:embed="rId3">
            <a:alphaModFix/>
          </a:blip>
          <a:srcRect t="670" b="660"/>
          <a:stretch/>
        </p:blipFill>
        <p:spPr>
          <a:xfrm>
            <a:off x="7027447" y="232387"/>
            <a:ext cx="595150" cy="589551"/>
          </a:xfrm>
          <a:prstGeom prst="rect">
            <a:avLst/>
          </a:prstGeom>
          <a:noFill/>
          <a:ln>
            <a:noFill/>
          </a:ln>
        </p:spPr>
      </p:pic>
      <p:pic>
        <p:nvPicPr>
          <p:cNvPr id="36" name="Google Shape;36;p22"/>
          <p:cNvPicPr preferRelativeResize="0"/>
          <p:nvPr/>
        </p:nvPicPr>
        <p:blipFill rotWithShape="1">
          <a:blip r:embed="rId3">
            <a:alphaModFix/>
          </a:blip>
          <a:srcRect t="670" b="660"/>
          <a:stretch/>
        </p:blipFill>
        <p:spPr>
          <a:xfrm>
            <a:off x="371105" y="3969625"/>
            <a:ext cx="929773" cy="921025"/>
          </a:xfrm>
          <a:prstGeom prst="rect">
            <a:avLst/>
          </a:prstGeom>
          <a:noFill/>
          <a:ln>
            <a:noFill/>
          </a:ln>
        </p:spPr>
      </p:pic>
      <p:pic>
        <p:nvPicPr>
          <p:cNvPr id="37" name="Google Shape;37;p22"/>
          <p:cNvPicPr preferRelativeResize="0"/>
          <p:nvPr/>
        </p:nvPicPr>
        <p:blipFill rotWithShape="1">
          <a:blip r:embed="rId2">
            <a:alphaModFix/>
          </a:blip>
          <a:srcRect t="31866"/>
          <a:stretch/>
        </p:blipFill>
        <p:spPr>
          <a:xfrm>
            <a:off x="315900" y="0"/>
            <a:ext cx="1732351" cy="1185075"/>
          </a:xfrm>
          <a:prstGeom prst="rect">
            <a:avLst/>
          </a:prstGeom>
          <a:noFill/>
          <a:ln>
            <a:noFill/>
          </a:ln>
        </p:spPr>
      </p:pic>
      <p:pic>
        <p:nvPicPr>
          <p:cNvPr id="38" name="Google Shape;38;p22"/>
          <p:cNvPicPr preferRelativeResize="0"/>
          <p:nvPr/>
        </p:nvPicPr>
        <p:blipFill rotWithShape="1">
          <a:blip r:embed="rId4">
            <a:alphaModFix/>
          </a:blip>
          <a:srcRect t="980" b="989"/>
          <a:stretch/>
        </p:blipFill>
        <p:spPr>
          <a:xfrm>
            <a:off x="281325" y="1351150"/>
            <a:ext cx="710101" cy="698926"/>
          </a:xfrm>
          <a:prstGeom prst="rect">
            <a:avLst/>
          </a:prstGeom>
          <a:noFill/>
          <a:ln>
            <a:noFill/>
          </a:ln>
        </p:spPr>
      </p:pic>
      <p:pic>
        <p:nvPicPr>
          <p:cNvPr id="39" name="Google Shape;39;p22"/>
          <p:cNvPicPr preferRelativeResize="0"/>
          <p:nvPr/>
        </p:nvPicPr>
        <p:blipFill rotWithShape="1">
          <a:blip r:embed="rId4">
            <a:alphaModFix/>
          </a:blip>
          <a:srcRect t="980" b="989"/>
          <a:stretch/>
        </p:blipFill>
        <p:spPr>
          <a:xfrm>
            <a:off x="8033925" y="3686350"/>
            <a:ext cx="841700" cy="828426"/>
          </a:xfrm>
          <a:prstGeom prst="rect">
            <a:avLst/>
          </a:prstGeom>
          <a:noFill/>
          <a:ln>
            <a:noFill/>
          </a:ln>
        </p:spPr>
      </p:pic>
      <p:pic>
        <p:nvPicPr>
          <p:cNvPr id="40" name="Google Shape;40;p22"/>
          <p:cNvPicPr preferRelativeResize="0"/>
          <p:nvPr/>
        </p:nvPicPr>
        <p:blipFill rotWithShape="1">
          <a:blip r:embed="rId2">
            <a:alphaModFix/>
          </a:blip>
          <a:srcRect r="27807"/>
          <a:stretch/>
        </p:blipFill>
        <p:spPr>
          <a:xfrm>
            <a:off x="7910125" y="182975"/>
            <a:ext cx="1233875" cy="1716026"/>
          </a:xfrm>
          <a:prstGeom prst="rect">
            <a:avLst/>
          </a:prstGeom>
          <a:noFill/>
          <a:ln>
            <a:noFill/>
          </a:ln>
        </p:spPr>
      </p:pic>
      <p:pic>
        <p:nvPicPr>
          <p:cNvPr id="41" name="Google Shape;41;p22"/>
          <p:cNvPicPr preferRelativeResize="0"/>
          <p:nvPr/>
        </p:nvPicPr>
        <p:blipFill rotWithShape="1">
          <a:blip r:embed="rId2">
            <a:alphaModFix/>
          </a:blip>
          <a:srcRect l="28340"/>
          <a:stretch/>
        </p:blipFill>
        <p:spPr>
          <a:xfrm>
            <a:off x="0" y="2680300"/>
            <a:ext cx="315900" cy="4426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2"/>
        <p:cNvGrpSpPr/>
        <p:nvPr/>
      </p:nvGrpSpPr>
      <p:grpSpPr>
        <a:xfrm>
          <a:off x="0" y="0"/>
          <a:ext cx="0" cy="0"/>
          <a:chOff x="0" y="0"/>
          <a:chExt cx="0" cy="0"/>
        </a:xfrm>
      </p:grpSpPr>
      <p:pic>
        <p:nvPicPr>
          <p:cNvPr id="43" name="Google Shape;43;p23"/>
          <p:cNvPicPr preferRelativeResize="0"/>
          <p:nvPr/>
        </p:nvPicPr>
        <p:blipFill rotWithShape="1">
          <a:blip r:embed="rId2">
            <a:alphaModFix/>
          </a:blip>
          <a:srcRect t="670" b="660"/>
          <a:stretch/>
        </p:blipFill>
        <p:spPr>
          <a:xfrm>
            <a:off x="7894561" y="4059551"/>
            <a:ext cx="725380" cy="718575"/>
          </a:xfrm>
          <a:prstGeom prst="rect">
            <a:avLst/>
          </a:prstGeom>
          <a:noFill/>
          <a:ln>
            <a:noFill/>
          </a:ln>
        </p:spPr>
      </p:pic>
      <p:pic>
        <p:nvPicPr>
          <p:cNvPr id="44" name="Google Shape;44;p23"/>
          <p:cNvPicPr preferRelativeResize="0"/>
          <p:nvPr/>
        </p:nvPicPr>
        <p:blipFill rotWithShape="1">
          <a:blip r:embed="rId3">
            <a:alphaModFix/>
          </a:blip>
          <a:srcRect t="893" b="892"/>
          <a:stretch/>
        </p:blipFill>
        <p:spPr>
          <a:xfrm>
            <a:off x="4843790" y="3138650"/>
            <a:ext cx="868960" cy="856825"/>
          </a:xfrm>
          <a:prstGeom prst="rect">
            <a:avLst/>
          </a:prstGeom>
          <a:noFill/>
          <a:ln>
            <a:noFill/>
          </a:ln>
        </p:spPr>
      </p:pic>
      <p:pic>
        <p:nvPicPr>
          <p:cNvPr id="45" name="Google Shape;45;p23"/>
          <p:cNvPicPr preferRelativeResize="0"/>
          <p:nvPr/>
        </p:nvPicPr>
        <p:blipFill rotWithShape="1">
          <a:blip r:embed="rId2">
            <a:alphaModFix/>
          </a:blip>
          <a:srcRect r="30044"/>
          <a:stretch/>
        </p:blipFill>
        <p:spPr>
          <a:xfrm>
            <a:off x="8642450" y="1370757"/>
            <a:ext cx="501549" cy="719850"/>
          </a:xfrm>
          <a:prstGeom prst="rect">
            <a:avLst/>
          </a:prstGeom>
          <a:noFill/>
          <a:ln>
            <a:noFill/>
          </a:ln>
        </p:spPr>
      </p:pic>
      <p:sp>
        <p:nvSpPr>
          <p:cNvPr id="46" name="Google Shape;46;p23"/>
          <p:cNvSpPr/>
          <p:nvPr/>
        </p:nvSpPr>
        <p:spPr>
          <a:xfrm>
            <a:off x="0" y="1784975"/>
            <a:ext cx="9144000" cy="1573500"/>
          </a:xfrm>
          <a:prstGeom prst="rect">
            <a:avLst/>
          </a:prstGeom>
          <a:solidFill>
            <a:srgbClr val="001033">
              <a:alpha val="3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3"/>
          <p:cNvSpPr txBox="1">
            <a:spLocks noGrp="1"/>
          </p:cNvSpPr>
          <p:nvPr>
            <p:ph type="ctrTitle"/>
          </p:nvPr>
        </p:nvSpPr>
        <p:spPr>
          <a:xfrm>
            <a:off x="514800" y="2025550"/>
            <a:ext cx="8114400" cy="6558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b" anchorCtr="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a:endParaRPr/>
          </a:p>
        </p:txBody>
      </p:sp>
      <p:sp>
        <p:nvSpPr>
          <p:cNvPr id="48" name="Google Shape;48;p23"/>
          <p:cNvSpPr txBox="1">
            <a:spLocks noGrp="1"/>
          </p:cNvSpPr>
          <p:nvPr>
            <p:ph type="subTitle" idx="1"/>
          </p:nvPr>
        </p:nvSpPr>
        <p:spPr>
          <a:xfrm>
            <a:off x="514800" y="2702092"/>
            <a:ext cx="8114400" cy="4158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t" anchorCtr="0">
            <a:noAutofit/>
          </a:bodyPr>
          <a:lstStyle>
            <a:lvl1pPr lvl="0" algn="l">
              <a:lnSpc>
                <a:spcPct val="115000"/>
              </a:lnSpc>
              <a:spcBef>
                <a:spcPts val="0"/>
              </a:spcBef>
              <a:spcAft>
                <a:spcPts val="0"/>
              </a:spcAft>
              <a:buClr>
                <a:schemeClr val="accent6"/>
              </a:buClr>
              <a:buSzPts val="2400"/>
              <a:buNone/>
              <a:defRPr>
                <a:solidFill>
                  <a:schemeClr val="accent6"/>
                </a:solidFill>
              </a:defRPr>
            </a:lvl1pPr>
            <a:lvl2pPr lvl="1" algn="l">
              <a:lnSpc>
                <a:spcPct val="115000"/>
              </a:lnSpc>
              <a:spcBef>
                <a:spcPts val="0"/>
              </a:spcBef>
              <a:spcAft>
                <a:spcPts val="0"/>
              </a:spcAft>
              <a:buClr>
                <a:schemeClr val="accent6"/>
              </a:buClr>
              <a:buSzPts val="3000"/>
              <a:buNone/>
              <a:defRPr sz="3000">
                <a:solidFill>
                  <a:schemeClr val="accent6"/>
                </a:solidFill>
              </a:defRPr>
            </a:lvl2pPr>
            <a:lvl3pPr lvl="2" algn="l">
              <a:lnSpc>
                <a:spcPct val="115000"/>
              </a:lnSpc>
              <a:spcBef>
                <a:spcPts val="0"/>
              </a:spcBef>
              <a:spcAft>
                <a:spcPts val="0"/>
              </a:spcAft>
              <a:buClr>
                <a:schemeClr val="accent6"/>
              </a:buClr>
              <a:buSzPts val="3000"/>
              <a:buNone/>
              <a:defRPr sz="3000">
                <a:solidFill>
                  <a:schemeClr val="accent6"/>
                </a:solidFill>
              </a:defRPr>
            </a:lvl3pPr>
            <a:lvl4pPr lvl="3" algn="l">
              <a:lnSpc>
                <a:spcPct val="115000"/>
              </a:lnSpc>
              <a:spcBef>
                <a:spcPts val="0"/>
              </a:spcBef>
              <a:spcAft>
                <a:spcPts val="0"/>
              </a:spcAft>
              <a:buClr>
                <a:schemeClr val="accent6"/>
              </a:buClr>
              <a:buSzPts val="3000"/>
              <a:buNone/>
              <a:defRPr sz="3000">
                <a:solidFill>
                  <a:schemeClr val="accent6"/>
                </a:solidFill>
              </a:defRPr>
            </a:lvl4pPr>
            <a:lvl5pPr lvl="4" algn="l">
              <a:lnSpc>
                <a:spcPct val="115000"/>
              </a:lnSpc>
              <a:spcBef>
                <a:spcPts val="0"/>
              </a:spcBef>
              <a:spcAft>
                <a:spcPts val="0"/>
              </a:spcAft>
              <a:buClr>
                <a:schemeClr val="accent6"/>
              </a:buClr>
              <a:buSzPts val="3000"/>
              <a:buNone/>
              <a:defRPr sz="3000">
                <a:solidFill>
                  <a:schemeClr val="accent6"/>
                </a:solidFill>
              </a:defRPr>
            </a:lvl5pPr>
            <a:lvl6pPr lvl="5" algn="l">
              <a:lnSpc>
                <a:spcPct val="115000"/>
              </a:lnSpc>
              <a:spcBef>
                <a:spcPts val="0"/>
              </a:spcBef>
              <a:spcAft>
                <a:spcPts val="0"/>
              </a:spcAft>
              <a:buClr>
                <a:schemeClr val="accent6"/>
              </a:buClr>
              <a:buSzPts val="3000"/>
              <a:buNone/>
              <a:defRPr sz="3000">
                <a:solidFill>
                  <a:schemeClr val="accent6"/>
                </a:solidFill>
              </a:defRPr>
            </a:lvl6pPr>
            <a:lvl7pPr lvl="6" algn="l">
              <a:lnSpc>
                <a:spcPct val="115000"/>
              </a:lnSpc>
              <a:spcBef>
                <a:spcPts val="0"/>
              </a:spcBef>
              <a:spcAft>
                <a:spcPts val="0"/>
              </a:spcAft>
              <a:buClr>
                <a:schemeClr val="accent6"/>
              </a:buClr>
              <a:buSzPts val="3000"/>
              <a:buNone/>
              <a:defRPr sz="3000">
                <a:solidFill>
                  <a:schemeClr val="accent6"/>
                </a:solidFill>
              </a:defRPr>
            </a:lvl7pPr>
            <a:lvl8pPr lvl="7" algn="l">
              <a:lnSpc>
                <a:spcPct val="115000"/>
              </a:lnSpc>
              <a:spcBef>
                <a:spcPts val="0"/>
              </a:spcBef>
              <a:spcAft>
                <a:spcPts val="0"/>
              </a:spcAft>
              <a:buClr>
                <a:schemeClr val="accent6"/>
              </a:buClr>
              <a:buSzPts val="3000"/>
              <a:buNone/>
              <a:defRPr sz="3000">
                <a:solidFill>
                  <a:schemeClr val="accent6"/>
                </a:solidFill>
              </a:defRPr>
            </a:lvl8pPr>
            <a:lvl9pPr lvl="8" algn="l">
              <a:lnSpc>
                <a:spcPct val="115000"/>
              </a:lnSpc>
              <a:spcBef>
                <a:spcPts val="0"/>
              </a:spcBef>
              <a:spcAft>
                <a:spcPts val="0"/>
              </a:spcAft>
              <a:buClr>
                <a:schemeClr val="accent6"/>
              </a:buClr>
              <a:buSzPts val="3000"/>
              <a:buNone/>
              <a:defRPr sz="3000">
                <a:solidFill>
                  <a:schemeClr val="accent6"/>
                </a:solidFill>
              </a:defRPr>
            </a:lvl9pPr>
          </a:lstStyle>
          <a:p>
            <a:endParaRPr/>
          </a:p>
        </p:txBody>
      </p:sp>
      <p:sp>
        <p:nvSpPr>
          <p:cNvPr id="49" name="Google Shape;49;p2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Arial"/>
              <a:ea typeface="Arial"/>
              <a:cs typeface="Arial"/>
              <a:sym typeface="Arial"/>
            </a:endParaRPr>
          </a:p>
        </p:txBody>
      </p:sp>
      <p:pic>
        <p:nvPicPr>
          <p:cNvPr id="50" name="Google Shape;50;p23"/>
          <p:cNvPicPr preferRelativeResize="0"/>
          <p:nvPr/>
        </p:nvPicPr>
        <p:blipFill rotWithShape="1">
          <a:blip r:embed="rId2">
            <a:alphaModFix/>
          </a:blip>
          <a:srcRect t="893" b="892"/>
          <a:stretch/>
        </p:blipFill>
        <p:spPr>
          <a:xfrm>
            <a:off x="8135275" y="254100"/>
            <a:ext cx="559400" cy="551575"/>
          </a:xfrm>
          <a:prstGeom prst="rect">
            <a:avLst/>
          </a:prstGeom>
          <a:noFill/>
          <a:ln>
            <a:noFill/>
          </a:ln>
        </p:spPr>
      </p:pic>
      <p:pic>
        <p:nvPicPr>
          <p:cNvPr id="51" name="Google Shape;51;p23"/>
          <p:cNvPicPr preferRelativeResize="0"/>
          <p:nvPr/>
        </p:nvPicPr>
        <p:blipFill rotWithShape="1">
          <a:blip r:embed="rId4">
            <a:alphaModFix/>
          </a:blip>
          <a:srcRect t="980" b="989"/>
          <a:stretch/>
        </p:blipFill>
        <p:spPr>
          <a:xfrm>
            <a:off x="5941581" y="711496"/>
            <a:ext cx="1313988" cy="1293307"/>
          </a:xfrm>
          <a:prstGeom prst="rect">
            <a:avLst/>
          </a:prstGeom>
          <a:noFill/>
          <a:ln>
            <a:noFill/>
          </a:ln>
        </p:spPr>
      </p:pic>
      <p:pic>
        <p:nvPicPr>
          <p:cNvPr id="52" name="Google Shape;52;p23"/>
          <p:cNvPicPr preferRelativeResize="0"/>
          <p:nvPr/>
        </p:nvPicPr>
        <p:blipFill rotWithShape="1">
          <a:blip r:embed="rId4">
            <a:alphaModFix/>
          </a:blip>
          <a:srcRect t="980" b="989"/>
          <a:stretch/>
        </p:blipFill>
        <p:spPr>
          <a:xfrm>
            <a:off x="7387100" y="3062074"/>
            <a:ext cx="936025" cy="921275"/>
          </a:xfrm>
          <a:prstGeom prst="rect">
            <a:avLst/>
          </a:prstGeom>
          <a:noFill/>
          <a:ln>
            <a:noFill/>
          </a:ln>
        </p:spPr>
      </p:pic>
      <p:pic>
        <p:nvPicPr>
          <p:cNvPr id="53" name="Google Shape;53;p23"/>
          <p:cNvPicPr preferRelativeResize="0"/>
          <p:nvPr/>
        </p:nvPicPr>
        <p:blipFill rotWithShape="1">
          <a:blip r:embed="rId3">
            <a:alphaModFix/>
          </a:blip>
          <a:srcRect b="44635"/>
          <a:stretch/>
        </p:blipFill>
        <p:spPr>
          <a:xfrm>
            <a:off x="5902900" y="4209475"/>
            <a:ext cx="1680350" cy="934025"/>
          </a:xfrm>
          <a:prstGeom prst="rect">
            <a:avLst/>
          </a:prstGeom>
          <a:noFill/>
          <a:ln>
            <a:noFill/>
          </a:ln>
        </p:spPr>
      </p:pic>
      <p:pic>
        <p:nvPicPr>
          <p:cNvPr id="54" name="Google Shape;54;p23"/>
          <p:cNvPicPr preferRelativeResize="0"/>
          <p:nvPr/>
        </p:nvPicPr>
        <p:blipFill rotWithShape="1">
          <a:blip r:embed="rId3">
            <a:alphaModFix/>
          </a:blip>
          <a:srcRect t="32908"/>
          <a:stretch/>
        </p:blipFill>
        <p:spPr>
          <a:xfrm>
            <a:off x="3629000" y="0"/>
            <a:ext cx="2083750" cy="14035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mt="65000"/>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endParaRPr/>
          </a:p>
        </p:txBody>
      </p:sp>
      <p:sp>
        <p:nvSpPr>
          <p:cNvPr id="7" name="Google Shape;7;p19"/>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t" anchorCtr="0">
            <a:noAutofit/>
          </a:bodyPr>
          <a:lstStyle>
            <a:lvl1pPr marL="457200" marR="0" lvl="0" indent="-381000" algn="l" rtl="0">
              <a:lnSpc>
                <a:spcPct val="115000"/>
              </a:lnSpc>
              <a:spcBef>
                <a:spcPts val="600"/>
              </a:spcBef>
              <a:spcAft>
                <a:spcPts val="0"/>
              </a:spcAft>
              <a:buClr>
                <a:schemeClr val="accent5"/>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0"/>
              </a:spcBef>
              <a:spcAft>
                <a:spcPts val="0"/>
              </a:spcAft>
              <a:buClr>
                <a:schemeClr val="accent4"/>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0"/>
              </a:spcBef>
              <a:spcAft>
                <a:spcPts val="0"/>
              </a:spcAft>
              <a:buClr>
                <a:schemeClr val="accent3"/>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0"/>
              </a:spcBef>
              <a:spcAft>
                <a:spcPts val="0"/>
              </a:spcAft>
              <a:buClr>
                <a:schemeClr val="lt1"/>
              </a:buClr>
              <a:buSzPts val="2400"/>
              <a:buFont typeface="Encode Sans Semi Condensed Light"/>
              <a:buChar char="■"/>
              <a:defRPr sz="2400" b="0" i="0" u="none" strike="noStrike" cap="none">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9"/>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www.linkedin.com/in/aisha-syed-27506a5/"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saludata.saludcapital.gov.co/osb/index.php/datos-de-salud/enfermedades-trasmisibles/covid1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wcota/covid19br" TargetMode="External"/><Relationship Id="rId5" Type="http://schemas.openxmlformats.org/officeDocument/2006/relationships/hyperlink" Target="http://www.openweathermap.org/" TargetMode="External"/><Relationship Id="rId4" Type="http://schemas.openxmlformats.org/officeDocument/2006/relationships/hyperlink" Target="https://github.com/nychealth/coronavirus-da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p:cNvPicPr preferRelativeResize="0"/>
          <p:nvPr/>
        </p:nvPicPr>
        <p:blipFill rotWithShape="1">
          <a:blip r:embed="rId3">
            <a:alphaModFix amt="35000"/>
          </a:blip>
          <a:srcRect/>
          <a:stretch/>
        </p:blipFill>
        <p:spPr>
          <a:xfrm>
            <a:off x="0" y="2650396"/>
            <a:ext cx="4402616" cy="2493104"/>
          </a:xfrm>
          <a:prstGeom prst="rect">
            <a:avLst/>
          </a:prstGeom>
          <a:noFill/>
          <a:ln>
            <a:noFill/>
          </a:ln>
        </p:spPr>
      </p:pic>
      <p:sp>
        <p:nvSpPr>
          <p:cNvPr id="60" name="Google Shape;60;p1"/>
          <p:cNvSpPr txBox="1">
            <a:spLocks noGrp="1"/>
          </p:cNvSpPr>
          <p:nvPr>
            <p:ph type="ctrTitle"/>
          </p:nvPr>
        </p:nvSpPr>
        <p:spPr>
          <a:xfrm>
            <a:off x="96567" y="2004429"/>
            <a:ext cx="8738683" cy="1134641"/>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ctr" rtl="0">
              <a:lnSpc>
                <a:spcPct val="90000"/>
              </a:lnSpc>
              <a:spcBef>
                <a:spcPts val="0"/>
              </a:spcBef>
              <a:spcAft>
                <a:spcPts val="0"/>
              </a:spcAft>
              <a:buSzPts val="5400"/>
              <a:buNone/>
            </a:pPr>
            <a:r>
              <a:rPr lang="en-US" sz="3200"/>
              <a:t>Impact of climate variables on Covid-19 cases </a:t>
            </a:r>
            <a:br>
              <a:rPr lang="en-US" sz="3200"/>
            </a:br>
            <a:r>
              <a:rPr lang="en-US" sz="3200"/>
              <a:t>for New York and Sao Paulo</a:t>
            </a:r>
            <a:br>
              <a:rPr lang="en-US" sz="3200"/>
            </a:br>
            <a:r>
              <a:rPr lang="en-US" sz="2000"/>
              <a:t>(Does Covid19 spread faster in colder and drier weather ?)</a:t>
            </a:r>
            <a:br>
              <a:rPr lang="en-US" sz="3200"/>
            </a:br>
            <a:endParaRPr sz="3200"/>
          </a:p>
        </p:txBody>
      </p:sp>
      <p:sp>
        <p:nvSpPr>
          <p:cNvPr id="61" name="Google Shape;61;p1"/>
          <p:cNvSpPr txBox="1"/>
          <p:nvPr/>
        </p:nvSpPr>
        <p:spPr>
          <a:xfrm>
            <a:off x="96567" y="3636538"/>
            <a:ext cx="3589413"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Final Project - Data Analytics Bootcamp</a:t>
            </a:r>
            <a:endParaRPr dirty="0"/>
          </a:p>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University of Toronto</a:t>
            </a: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June 9, 2021</a:t>
            </a:r>
            <a:endParaRPr dirty="0"/>
          </a:p>
        </p:txBody>
      </p:sp>
      <p:sp>
        <p:nvSpPr>
          <p:cNvPr id="62" name="Google Shape;62;p1"/>
          <p:cNvSpPr txBox="1"/>
          <p:nvPr/>
        </p:nvSpPr>
        <p:spPr>
          <a:xfrm>
            <a:off x="6725016" y="3636538"/>
            <a:ext cx="2776818" cy="1585009"/>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None/>
            </a:pPr>
            <a:r>
              <a:rPr lang="en-US" sz="1400" b="0" i="0" u="none" strike="noStrike" cap="none" dirty="0">
                <a:solidFill>
                  <a:schemeClr val="lt1"/>
                </a:solidFill>
                <a:latin typeface="Arial"/>
                <a:ea typeface="Arial"/>
                <a:cs typeface="Arial"/>
                <a:sym typeface="Arial"/>
              </a:rPr>
              <a:t>Presented By: Group 5</a:t>
            </a:r>
            <a:endParaRPr dirty="0"/>
          </a:p>
          <a:p>
            <a:pPr marL="285750" marR="0" lvl="8" indent="-285750" algn="l" rtl="0">
              <a:lnSpc>
                <a:spcPct val="100000"/>
              </a:lnSpc>
              <a:spcBef>
                <a:spcPts val="0"/>
              </a:spcBef>
              <a:spcAft>
                <a:spcPts val="0"/>
              </a:spcAft>
              <a:buClr>
                <a:schemeClr val="lt1"/>
              </a:buClr>
              <a:buSzPts val="1100"/>
              <a:buFont typeface="Arial"/>
              <a:buChar char="•"/>
            </a:pPr>
            <a:r>
              <a:rPr lang="en-US" sz="1100" b="0" i="0" u="none" strike="noStrike" cap="none" dirty="0">
                <a:solidFill>
                  <a:schemeClr val="lt1"/>
                </a:solidFill>
                <a:latin typeface="Arial"/>
                <a:ea typeface="Arial"/>
                <a:cs typeface="Arial"/>
                <a:sym typeface="Arial"/>
              </a:rPr>
              <a:t>Aisha Syed</a:t>
            </a:r>
            <a:endParaRPr dirty="0"/>
          </a:p>
          <a:p>
            <a:pPr marL="285750" marR="0" lvl="8" indent="-285750" algn="l" rtl="0">
              <a:lnSpc>
                <a:spcPct val="100000"/>
              </a:lnSpc>
              <a:spcBef>
                <a:spcPts val="0"/>
              </a:spcBef>
              <a:spcAft>
                <a:spcPts val="0"/>
              </a:spcAft>
              <a:buClr>
                <a:schemeClr val="lt1"/>
              </a:buClr>
              <a:buSzPts val="1100"/>
              <a:buFont typeface="Arial"/>
              <a:buChar char="•"/>
            </a:pPr>
            <a:r>
              <a:rPr lang="en-US" sz="1100" b="0" i="0" u="none" strike="noStrike" cap="none" dirty="0">
                <a:solidFill>
                  <a:schemeClr val="lt1"/>
                </a:solidFill>
                <a:latin typeface="Arial"/>
                <a:ea typeface="Arial"/>
                <a:cs typeface="Arial"/>
                <a:sym typeface="Arial"/>
              </a:rPr>
              <a:t>Archana Narula</a:t>
            </a:r>
            <a:endParaRPr dirty="0"/>
          </a:p>
          <a:p>
            <a:pPr marL="285750" marR="0" lvl="8" indent="-285750" algn="l" rtl="0">
              <a:lnSpc>
                <a:spcPct val="100000"/>
              </a:lnSpc>
              <a:spcBef>
                <a:spcPts val="0"/>
              </a:spcBef>
              <a:spcAft>
                <a:spcPts val="0"/>
              </a:spcAft>
              <a:buClr>
                <a:schemeClr val="lt1"/>
              </a:buClr>
              <a:buSzPts val="1100"/>
              <a:buFont typeface="Arial"/>
              <a:buChar char="•"/>
            </a:pPr>
            <a:r>
              <a:rPr lang="en-US" sz="1100" b="0" i="0" u="none" strike="noStrike" cap="none" dirty="0">
                <a:solidFill>
                  <a:schemeClr val="lt1"/>
                </a:solidFill>
                <a:latin typeface="Arial"/>
                <a:ea typeface="Arial"/>
                <a:cs typeface="Arial"/>
                <a:sym typeface="Arial"/>
              </a:rPr>
              <a:t>Maria Leon</a:t>
            </a:r>
            <a:endParaRPr dirty="0"/>
          </a:p>
          <a:p>
            <a:pPr marL="285750" marR="0" lvl="8" indent="-285750" algn="l" rtl="0">
              <a:lnSpc>
                <a:spcPct val="100000"/>
              </a:lnSpc>
              <a:spcBef>
                <a:spcPts val="0"/>
              </a:spcBef>
              <a:spcAft>
                <a:spcPts val="0"/>
              </a:spcAft>
              <a:buClr>
                <a:schemeClr val="lt1"/>
              </a:buClr>
              <a:buSzPts val="1100"/>
              <a:buFont typeface="Arial"/>
              <a:buChar char="•"/>
            </a:pPr>
            <a:r>
              <a:rPr lang="en-US" sz="1100" b="0" i="0" u="none" strike="noStrike" cap="none" dirty="0" err="1">
                <a:solidFill>
                  <a:schemeClr val="lt1"/>
                </a:solidFill>
                <a:latin typeface="Arial"/>
                <a:ea typeface="Arial"/>
                <a:cs typeface="Arial"/>
                <a:sym typeface="Arial"/>
              </a:rPr>
              <a:t>Sushmitha</a:t>
            </a:r>
            <a:r>
              <a:rPr lang="en-US" sz="1100" b="0" i="0" u="none" strike="noStrike" cap="none" dirty="0">
                <a:solidFill>
                  <a:schemeClr val="lt1"/>
                </a:solidFill>
                <a:latin typeface="Arial"/>
                <a:ea typeface="Arial"/>
                <a:cs typeface="Arial"/>
                <a:sym typeface="Arial"/>
              </a:rPr>
              <a:t> </a:t>
            </a:r>
            <a:r>
              <a:rPr lang="en-US" sz="1100" b="0" i="0" u="none" strike="noStrike" cap="none" dirty="0" err="1">
                <a:solidFill>
                  <a:schemeClr val="lt1"/>
                </a:solidFill>
                <a:latin typeface="Arial"/>
                <a:ea typeface="Arial"/>
                <a:cs typeface="Arial"/>
                <a:sym typeface="Arial"/>
              </a:rPr>
              <a:t>Maddali</a:t>
            </a:r>
            <a:endParaRPr sz="1100" b="0" i="0" u="none" strike="noStrike" cap="none" dirty="0">
              <a:solidFill>
                <a:schemeClr val="lt1"/>
              </a:solidFill>
              <a:latin typeface="Arial"/>
              <a:ea typeface="Arial"/>
              <a:cs typeface="Arial"/>
              <a:sym typeface="Arial"/>
            </a:endParaRPr>
          </a:p>
          <a:p>
            <a:pPr marL="285750" marR="0" lvl="8" indent="-285750" algn="l" rtl="0">
              <a:lnSpc>
                <a:spcPct val="100000"/>
              </a:lnSpc>
              <a:spcBef>
                <a:spcPts val="0"/>
              </a:spcBef>
              <a:spcAft>
                <a:spcPts val="0"/>
              </a:spcAft>
              <a:buClr>
                <a:schemeClr val="lt1"/>
              </a:buClr>
              <a:buSzPts val="1100"/>
              <a:buFont typeface="Arial"/>
              <a:buChar char="•"/>
            </a:pPr>
            <a:r>
              <a:rPr lang="en-US" sz="1100" b="0" i="0" u="none" strike="noStrike" cap="none" dirty="0">
                <a:solidFill>
                  <a:schemeClr val="lt1"/>
                </a:solidFill>
                <a:latin typeface="Arial"/>
                <a:ea typeface="Arial"/>
                <a:cs typeface="Arial"/>
                <a:sym typeface="Arial"/>
              </a:rPr>
              <a:t>Kushal Sharma</a:t>
            </a:r>
          </a:p>
          <a:p>
            <a:pPr marL="285750" marR="0" lvl="8" indent="-285750" algn="l" rtl="0">
              <a:lnSpc>
                <a:spcPct val="100000"/>
              </a:lnSpc>
              <a:spcBef>
                <a:spcPts val="0"/>
              </a:spcBef>
              <a:spcAft>
                <a:spcPts val="0"/>
              </a:spcAft>
              <a:buClr>
                <a:schemeClr val="lt1"/>
              </a:buClr>
              <a:buSzPts val="1100"/>
              <a:buFont typeface="Arial"/>
              <a:buChar char="•"/>
            </a:pPr>
            <a:r>
              <a:rPr lang="en-US" sz="1100" dirty="0">
                <a:solidFill>
                  <a:schemeClr val="lt1"/>
                </a:solidFill>
              </a:rPr>
              <a:t>Upasana Biswas (TA)</a:t>
            </a:r>
            <a:endParaRPr dirty="0"/>
          </a:p>
          <a:p>
            <a:pPr marL="0" marR="0" lvl="0" indent="0" algn="l"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1" name="Google Shape;221;p10"/>
          <p:cNvGrpSpPr/>
          <p:nvPr/>
        </p:nvGrpSpPr>
        <p:grpSpPr>
          <a:xfrm>
            <a:off x="1041489" y="358687"/>
            <a:ext cx="6789008" cy="2587681"/>
            <a:chOff x="1041489" y="358687"/>
            <a:chExt cx="6789008" cy="2587681"/>
          </a:xfrm>
        </p:grpSpPr>
        <p:sp>
          <p:nvSpPr>
            <p:cNvPr id="222" name="Google Shape;222;p10"/>
            <p:cNvSpPr/>
            <p:nvPr/>
          </p:nvSpPr>
          <p:spPr>
            <a:xfrm>
              <a:off x="1041489" y="358687"/>
              <a:ext cx="6789008" cy="2587681"/>
            </a:xfrm>
            <a:prstGeom prst="ellipse">
              <a:avLst/>
            </a:prstGeom>
            <a:solidFill>
              <a:srgbClr val="77BCFC"/>
            </a:solidFill>
            <a:ln w="25400" cap="flat" cmpd="sng">
              <a:solidFill>
                <a:srgbClr val="0326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23" name="Google Shape;223;p10" descr="Right pointing backhand index"/>
            <p:cNvPicPr preferRelativeResize="0"/>
            <p:nvPr/>
          </p:nvPicPr>
          <p:blipFill rotWithShape="1">
            <a:blip r:embed="rId3">
              <a:alphaModFix/>
            </a:blip>
            <a:srcRect/>
            <a:stretch/>
          </p:blipFill>
          <p:spPr>
            <a:xfrm>
              <a:off x="1467695" y="1078871"/>
              <a:ext cx="419997" cy="405257"/>
            </a:xfrm>
            <a:prstGeom prst="rect">
              <a:avLst/>
            </a:prstGeom>
            <a:noFill/>
            <a:ln>
              <a:noFill/>
            </a:ln>
          </p:spPr>
        </p:pic>
        <p:pic>
          <p:nvPicPr>
            <p:cNvPr id="224" name="Google Shape;224;p10" descr="Checkmark"/>
            <p:cNvPicPr preferRelativeResize="0"/>
            <p:nvPr/>
          </p:nvPicPr>
          <p:blipFill rotWithShape="1">
            <a:blip r:embed="rId4">
              <a:alphaModFix/>
            </a:blip>
            <a:srcRect/>
            <a:stretch/>
          </p:blipFill>
          <p:spPr>
            <a:xfrm>
              <a:off x="1792175" y="1136190"/>
              <a:ext cx="419997" cy="405257"/>
            </a:xfrm>
            <a:prstGeom prst="rect">
              <a:avLst/>
            </a:prstGeom>
            <a:noFill/>
            <a:ln>
              <a:noFill/>
            </a:ln>
          </p:spPr>
        </p:pic>
      </p:grpSp>
      <p:sp>
        <p:nvSpPr>
          <p:cNvPr id="225" name="Google Shape;225;p10"/>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sz="3200"/>
              <a:t>Regression Models </a:t>
            </a:r>
            <a:r>
              <a:rPr lang="en-US" sz="1800"/>
              <a:t>(Train on 13.5 months data , Test on 1 month data) </a:t>
            </a:r>
            <a:endParaRPr/>
          </a:p>
        </p:txBody>
      </p:sp>
      <p:graphicFrame>
        <p:nvGraphicFramePr>
          <p:cNvPr id="226" name="Google Shape;226;p10"/>
          <p:cNvGraphicFramePr/>
          <p:nvPr/>
        </p:nvGraphicFramePr>
        <p:xfrm>
          <a:off x="2408188" y="785714"/>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Both Cities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46.20945807691116</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0.3760756262521734</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[[-0.64739654 -0.0822273  -9.7884102 ]]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[32.88390399]</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27" name="Google Shape;227;p10"/>
          <p:cNvGraphicFramePr/>
          <p:nvPr/>
        </p:nvGraphicFramePr>
        <p:xfrm>
          <a:off x="124835" y="2946368"/>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NY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12.081018410702109</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-0.9917358071630296</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[[-0.78024612  0.11119185]]</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[12.3562953]</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28" name="Google Shape;228;p10"/>
          <p:cNvGraphicFramePr/>
          <p:nvPr/>
        </p:nvGraphicFramePr>
        <p:xfrm>
          <a:off x="4656188" y="2946368"/>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Regressions on Sao Paulo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112.99000223176618</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-7.68849873663247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[[ 0.6097288  -0.57647938]]</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[41.85763192]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229" name="Google Shape;229;p10"/>
          <p:cNvGrpSpPr/>
          <p:nvPr/>
        </p:nvGrpSpPr>
        <p:grpSpPr>
          <a:xfrm>
            <a:off x="1835524" y="804060"/>
            <a:ext cx="440391" cy="386005"/>
            <a:chOff x="1835524" y="804060"/>
            <a:chExt cx="440391" cy="386005"/>
          </a:xfrm>
        </p:grpSpPr>
        <p:sp>
          <p:nvSpPr>
            <p:cNvPr id="230" name="Google Shape;230;p10"/>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231" name="Google Shape;231;p10"/>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1a</a:t>
              </a:r>
              <a:endParaRPr sz="1400" b="0" i="0" u="none" strike="noStrike" cap="none">
                <a:solidFill>
                  <a:schemeClr val="lt1"/>
                </a:solidFill>
                <a:latin typeface="Abel"/>
                <a:ea typeface="Abel"/>
                <a:cs typeface="Abel"/>
                <a:sym typeface="Abel"/>
              </a:endParaRPr>
            </a:p>
          </p:txBody>
        </p:sp>
      </p:grpSp>
      <p:grpSp>
        <p:nvGrpSpPr>
          <p:cNvPr id="232" name="Google Shape;232;p10"/>
          <p:cNvGrpSpPr/>
          <p:nvPr/>
        </p:nvGrpSpPr>
        <p:grpSpPr>
          <a:xfrm>
            <a:off x="172571" y="2532241"/>
            <a:ext cx="440391" cy="386005"/>
            <a:chOff x="1835524" y="804060"/>
            <a:chExt cx="440391" cy="386005"/>
          </a:xfrm>
        </p:grpSpPr>
        <p:sp>
          <p:nvSpPr>
            <p:cNvPr id="233" name="Google Shape;233;p10"/>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234" name="Google Shape;234;p10"/>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2a</a:t>
              </a:r>
              <a:endParaRPr sz="1400" b="0" i="0" u="none" strike="noStrike" cap="none">
                <a:solidFill>
                  <a:schemeClr val="lt1"/>
                </a:solidFill>
                <a:latin typeface="Abel"/>
                <a:ea typeface="Abel"/>
                <a:cs typeface="Abel"/>
                <a:sym typeface="Abel"/>
              </a:endParaRPr>
            </a:p>
          </p:txBody>
        </p:sp>
      </p:grpSp>
      <p:grpSp>
        <p:nvGrpSpPr>
          <p:cNvPr id="235" name="Google Shape;235;p10"/>
          <p:cNvGrpSpPr/>
          <p:nvPr/>
        </p:nvGrpSpPr>
        <p:grpSpPr>
          <a:xfrm>
            <a:off x="8259024" y="2493126"/>
            <a:ext cx="440391" cy="386005"/>
            <a:chOff x="1835524" y="804060"/>
            <a:chExt cx="440391" cy="386005"/>
          </a:xfrm>
        </p:grpSpPr>
        <p:sp>
          <p:nvSpPr>
            <p:cNvPr id="236" name="Google Shape;236;p10"/>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237" name="Google Shape;237;p10"/>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3a</a:t>
              </a:r>
              <a:endParaRPr sz="1400" b="0" i="0" u="none" strike="noStrike" cap="none">
                <a:solidFill>
                  <a:schemeClr val="lt1"/>
                </a:solidFill>
                <a:latin typeface="Abel"/>
                <a:ea typeface="Abel"/>
                <a:cs typeface="Abel"/>
                <a:sym typeface="Abel"/>
              </a:endParaRPr>
            </a:p>
          </p:txBody>
        </p:sp>
      </p:grpSp>
      <p:pic>
        <p:nvPicPr>
          <p:cNvPr id="238" name="Google Shape;238;p10" descr="Close"/>
          <p:cNvPicPr preferRelativeResize="0"/>
          <p:nvPr/>
        </p:nvPicPr>
        <p:blipFill rotWithShape="1">
          <a:blip r:embed="rId5">
            <a:alphaModFix/>
          </a:blip>
          <a:srcRect/>
          <a:stretch/>
        </p:blipFill>
        <p:spPr>
          <a:xfrm>
            <a:off x="598049" y="2520681"/>
            <a:ext cx="436869" cy="436869"/>
          </a:xfrm>
          <a:prstGeom prst="rect">
            <a:avLst/>
          </a:prstGeom>
          <a:noFill/>
          <a:ln>
            <a:noFill/>
          </a:ln>
        </p:spPr>
      </p:pic>
      <p:pic>
        <p:nvPicPr>
          <p:cNvPr id="239" name="Google Shape;239;p10" descr="Close"/>
          <p:cNvPicPr preferRelativeResize="0"/>
          <p:nvPr/>
        </p:nvPicPr>
        <p:blipFill rotWithShape="1">
          <a:blip r:embed="rId5">
            <a:alphaModFix/>
          </a:blip>
          <a:srcRect/>
          <a:stretch/>
        </p:blipFill>
        <p:spPr>
          <a:xfrm>
            <a:off x="7884076" y="2481377"/>
            <a:ext cx="436869" cy="4368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1"/>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Conclusion</a:t>
            </a:r>
            <a:endParaRPr sz="1800"/>
          </a:p>
        </p:txBody>
      </p:sp>
      <p:sp>
        <p:nvSpPr>
          <p:cNvPr id="245" name="Google Shape;245;p11"/>
          <p:cNvSpPr txBox="1"/>
          <p:nvPr/>
        </p:nvSpPr>
        <p:spPr>
          <a:xfrm>
            <a:off x="124834" y="1475511"/>
            <a:ext cx="8563200" cy="1477500"/>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Clr>
                <a:srgbClr val="000000"/>
              </a:buClr>
              <a:buSzPts val="1400"/>
              <a:buFont typeface="Abel"/>
              <a:buChar char="•"/>
            </a:pPr>
            <a:r>
              <a:rPr lang="en-US" sz="1400" i="0" u="none" strike="noStrike" cap="none" dirty="0">
                <a:solidFill>
                  <a:schemeClr val="lt1"/>
                </a:solidFill>
                <a:latin typeface="Abel"/>
                <a:ea typeface="Abel"/>
                <a:cs typeface="Abel"/>
                <a:sym typeface="Abel"/>
              </a:rPr>
              <a:t>p values and co</a:t>
            </a:r>
            <a:r>
              <a:rPr lang="en-US" dirty="0">
                <a:solidFill>
                  <a:schemeClr val="lt1"/>
                </a:solidFill>
                <a:latin typeface="Abel"/>
                <a:ea typeface="Abel"/>
                <a:cs typeface="Abel"/>
                <a:sym typeface="Abel"/>
              </a:rPr>
              <a:t>r</a:t>
            </a:r>
            <a:r>
              <a:rPr lang="en-US" sz="1400" i="0" u="none" strike="noStrike" cap="none" dirty="0">
                <a:solidFill>
                  <a:schemeClr val="lt1"/>
                </a:solidFill>
                <a:latin typeface="Abel"/>
                <a:ea typeface="Abel"/>
                <a:cs typeface="Abel"/>
                <a:sym typeface="Abel"/>
              </a:rPr>
              <a:t>relation showed that there is a relationship between temperature and </a:t>
            </a:r>
            <a:r>
              <a:rPr lang="en-US" dirty="0">
                <a:solidFill>
                  <a:schemeClr val="lt1"/>
                </a:solidFill>
                <a:latin typeface="Abel"/>
                <a:ea typeface="Abel"/>
                <a:cs typeface="Abel"/>
                <a:sym typeface="Abel"/>
              </a:rPr>
              <a:t>C</a:t>
            </a:r>
            <a:r>
              <a:rPr lang="en-US" sz="1400" i="0" u="none" strike="noStrike" cap="none" dirty="0">
                <a:solidFill>
                  <a:schemeClr val="lt1"/>
                </a:solidFill>
                <a:latin typeface="Abel"/>
                <a:ea typeface="Abel"/>
                <a:cs typeface="Abel"/>
                <a:sym typeface="Abel"/>
              </a:rPr>
              <a:t>ovid19 new cases, e</a:t>
            </a:r>
            <a:r>
              <a:rPr lang="en-US" dirty="0">
                <a:solidFill>
                  <a:schemeClr val="lt1"/>
                </a:solidFill>
                <a:latin typeface="Abel"/>
                <a:ea typeface="Abel"/>
                <a:cs typeface="Abel"/>
                <a:sym typeface="Abel"/>
              </a:rPr>
              <a:t>specially in colder weather. </a:t>
            </a:r>
            <a:endParaRPr dirty="0">
              <a:solidFill>
                <a:schemeClr val="lt1"/>
              </a:solidFill>
              <a:latin typeface="Abel"/>
              <a:ea typeface="Abel"/>
              <a:cs typeface="Abel"/>
              <a:sym typeface="Abel"/>
            </a:endParaRPr>
          </a:p>
          <a:p>
            <a:pPr marL="457200" marR="0" lvl="0" indent="0" algn="l" rtl="0">
              <a:lnSpc>
                <a:spcPct val="100000"/>
              </a:lnSpc>
              <a:spcBef>
                <a:spcPts val="0"/>
              </a:spcBef>
              <a:spcAft>
                <a:spcPts val="0"/>
              </a:spcAft>
              <a:buNone/>
            </a:pPr>
            <a:endParaRPr dirty="0">
              <a:solidFill>
                <a:schemeClr val="lt1"/>
              </a:solidFill>
              <a:latin typeface="Abel"/>
              <a:ea typeface="Abel"/>
              <a:cs typeface="Abel"/>
              <a:sym typeface="Abel"/>
            </a:endParaRPr>
          </a:p>
          <a:p>
            <a:pPr marL="285750" marR="0" lvl="0" indent="-285750" algn="l" rtl="0">
              <a:lnSpc>
                <a:spcPct val="100000"/>
              </a:lnSpc>
              <a:spcBef>
                <a:spcPts val="0"/>
              </a:spcBef>
              <a:spcAft>
                <a:spcPts val="0"/>
              </a:spcAft>
              <a:buClr>
                <a:srgbClr val="000000"/>
              </a:buClr>
              <a:buSzPts val="1400"/>
              <a:buFont typeface="Abel"/>
              <a:buChar char="•"/>
            </a:pPr>
            <a:r>
              <a:rPr lang="en-US" sz="1400" i="0" u="none" strike="noStrike" cap="none" dirty="0">
                <a:solidFill>
                  <a:schemeClr val="lt1"/>
                </a:solidFill>
                <a:latin typeface="Abel"/>
                <a:ea typeface="Abel"/>
                <a:cs typeface="Abel"/>
                <a:sym typeface="Abel"/>
              </a:rPr>
              <a:t>Low R-squared value (37%) means our model is not strong</a:t>
            </a:r>
            <a:r>
              <a:rPr lang="en-US" dirty="0">
                <a:solidFill>
                  <a:schemeClr val="lt1"/>
                </a:solidFill>
                <a:latin typeface="Abel"/>
                <a:ea typeface="Abel"/>
                <a:cs typeface="Abel"/>
                <a:sym typeface="Abel"/>
              </a:rPr>
              <a:t> enough to predict accurately new cases bases on weather changes</a:t>
            </a:r>
            <a:r>
              <a:rPr lang="en-US" sz="1400" i="0" u="none" strike="noStrike" cap="none" dirty="0">
                <a:solidFill>
                  <a:schemeClr val="lt1"/>
                </a:solidFill>
                <a:latin typeface="Abel"/>
                <a:ea typeface="Abel"/>
                <a:cs typeface="Abel"/>
                <a:sym typeface="Abel"/>
              </a:rPr>
              <a:t>. </a:t>
            </a:r>
            <a:r>
              <a:rPr lang="en-US" dirty="0">
                <a:solidFill>
                  <a:schemeClr val="lt1"/>
                </a:solidFill>
                <a:latin typeface="Abel"/>
                <a:ea typeface="Abel"/>
                <a:cs typeface="Abel"/>
                <a:sym typeface="Abel"/>
              </a:rPr>
              <a:t>The model requires</a:t>
            </a:r>
            <a:r>
              <a:rPr lang="en-US" sz="1400" i="0" u="none" strike="noStrike" cap="none" dirty="0">
                <a:solidFill>
                  <a:schemeClr val="lt1"/>
                </a:solidFill>
                <a:latin typeface="Abel"/>
                <a:ea typeface="Abel"/>
                <a:cs typeface="Abel"/>
                <a:sym typeface="Abel"/>
              </a:rPr>
              <a:t> further </a:t>
            </a:r>
            <a:r>
              <a:rPr lang="en-US" dirty="0">
                <a:solidFill>
                  <a:schemeClr val="lt1"/>
                </a:solidFill>
                <a:latin typeface="Abel"/>
                <a:ea typeface="Abel"/>
                <a:cs typeface="Abel"/>
                <a:sym typeface="Abel"/>
              </a:rPr>
              <a:t>enhancement</a:t>
            </a:r>
            <a:r>
              <a:rPr lang="en-US" sz="1400" i="0" u="none" strike="noStrike" cap="none" dirty="0">
                <a:solidFill>
                  <a:schemeClr val="lt1"/>
                </a:solidFill>
                <a:latin typeface="Abel"/>
                <a:ea typeface="Abel"/>
                <a:cs typeface="Abel"/>
                <a:sym typeface="Abel"/>
              </a:rPr>
              <a:t> using either </a:t>
            </a:r>
            <a:r>
              <a:rPr lang="en-US" dirty="0">
                <a:solidFill>
                  <a:schemeClr val="lt1"/>
                </a:solidFill>
                <a:latin typeface="Abel"/>
                <a:ea typeface="Abel"/>
                <a:cs typeface="Abel"/>
                <a:sym typeface="Abel"/>
              </a:rPr>
              <a:t>additional</a:t>
            </a:r>
            <a:r>
              <a:rPr lang="en-US" sz="1400" i="0" u="none" strike="noStrike" cap="none" dirty="0">
                <a:solidFill>
                  <a:schemeClr val="lt1"/>
                </a:solidFill>
                <a:latin typeface="Abel"/>
                <a:ea typeface="Abel"/>
                <a:cs typeface="Abel"/>
                <a:sym typeface="Abel"/>
              </a:rPr>
              <a:t> data and/or other methodologies.</a:t>
            </a:r>
            <a:endParaRPr dirty="0">
              <a:latin typeface="Abel"/>
              <a:ea typeface="Abel"/>
              <a:cs typeface="Abel"/>
              <a:sym typeface="Abel"/>
            </a:endParaRPr>
          </a:p>
          <a:p>
            <a:pPr marL="0" marR="0" lvl="0" indent="0" algn="l" rtl="0">
              <a:lnSpc>
                <a:spcPct val="100000"/>
              </a:lnSpc>
              <a:spcBef>
                <a:spcPts val="0"/>
              </a:spcBef>
              <a:spcAft>
                <a:spcPts val="0"/>
              </a:spcAft>
              <a:buNone/>
            </a:pPr>
            <a:endParaRPr sz="1400" i="0" u="none" strike="noStrike" cap="none" dirty="0">
              <a:solidFill>
                <a:schemeClr val="lt1"/>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2"/>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dirty="0"/>
              <a:t>Recommendations to improve model</a:t>
            </a:r>
            <a:endParaRPr sz="1800" dirty="0"/>
          </a:p>
        </p:txBody>
      </p:sp>
      <p:sp>
        <p:nvSpPr>
          <p:cNvPr id="251" name="Google Shape;251;p12"/>
          <p:cNvSpPr txBox="1"/>
          <p:nvPr/>
        </p:nvSpPr>
        <p:spPr>
          <a:xfrm>
            <a:off x="238521" y="910630"/>
            <a:ext cx="8563200" cy="2739900"/>
          </a:xfrm>
          <a:prstGeom prst="rect">
            <a:avLst/>
          </a:prstGeom>
          <a:noFill/>
          <a:ln>
            <a:noFill/>
          </a:ln>
        </p:spPr>
        <p:txBody>
          <a:bodyPr spcFirstLastPara="1" wrap="square" lIns="91425" tIns="91425" rIns="91425" bIns="91425" anchor="t" anchorCtr="0">
            <a:spAutoFit/>
          </a:bodyPr>
          <a:lstStyle/>
          <a:p>
            <a:pPr marL="400050" marR="0" lvl="0" indent="-285750" algn="l" rtl="0">
              <a:lnSpc>
                <a:spcPct val="100000"/>
              </a:lnSpc>
              <a:spcBef>
                <a:spcPts val="0"/>
              </a:spcBef>
              <a:spcAft>
                <a:spcPts val="0"/>
              </a:spcAft>
              <a:buClr>
                <a:schemeClr val="lt1"/>
              </a:buClr>
              <a:buSzPts val="1800"/>
              <a:buFont typeface="Arial"/>
              <a:buChar char="•"/>
            </a:pPr>
            <a:r>
              <a:rPr lang="en-US" sz="1400" b="0" i="0" u="none" strike="noStrike" cap="none">
                <a:solidFill>
                  <a:schemeClr val="lt1"/>
                </a:solidFill>
                <a:latin typeface="Abel"/>
                <a:ea typeface="Abel"/>
                <a:cs typeface="Abel"/>
                <a:sym typeface="Abel"/>
              </a:rPr>
              <a:t>Remove impact of other variables e.g.</a:t>
            </a:r>
            <a:endParaRPr/>
          </a:p>
          <a:p>
            <a:pPr marL="882650" marR="0" lvl="1"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Abel"/>
                <a:ea typeface="Abel"/>
                <a:cs typeface="Abel"/>
                <a:sym typeface="Abel"/>
              </a:rPr>
              <a:t>Impact of vaccination rate</a:t>
            </a:r>
            <a:endParaRPr/>
          </a:p>
          <a:p>
            <a:pPr marL="882650" marR="0" lvl="1"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Abel"/>
                <a:ea typeface="Abel"/>
                <a:cs typeface="Abel"/>
                <a:sym typeface="Abel"/>
              </a:rPr>
              <a:t>Impact of the positive cases related to Brazilian mutant, which spread faster than the original.</a:t>
            </a:r>
            <a:endParaRPr/>
          </a:p>
          <a:p>
            <a:pPr marL="882650" marR="0" lvl="1"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Abel"/>
                <a:ea typeface="Abel"/>
                <a:cs typeface="Abel"/>
                <a:sym typeface="Abel"/>
              </a:rPr>
              <a:t>Impact of Active cases in the city</a:t>
            </a:r>
            <a:endParaRPr sz="1400" b="0" i="0" u="none" strike="noStrike" cap="none">
              <a:solidFill>
                <a:schemeClr val="lt1"/>
              </a:solidFill>
              <a:latin typeface="Abel"/>
              <a:ea typeface="Abel"/>
              <a:cs typeface="Abel"/>
              <a:sym typeface="Abel"/>
            </a:endParaRPr>
          </a:p>
          <a:p>
            <a:pPr marL="882650" marR="0" lvl="1" indent="-285750" algn="l" rtl="0">
              <a:lnSpc>
                <a:spcPct val="100000"/>
              </a:lnSpc>
              <a:spcBef>
                <a:spcPts val="0"/>
              </a:spcBef>
              <a:spcAft>
                <a:spcPts val="0"/>
              </a:spcAft>
              <a:buClr>
                <a:schemeClr val="lt1"/>
              </a:buClr>
              <a:buSzPts val="1400"/>
              <a:buFont typeface="Abel"/>
              <a:buChar char="•"/>
            </a:pPr>
            <a:r>
              <a:rPr lang="en-US">
                <a:solidFill>
                  <a:schemeClr val="lt1"/>
                </a:solidFill>
                <a:latin typeface="Abel"/>
                <a:ea typeface="Abel"/>
                <a:cs typeface="Abel"/>
                <a:sym typeface="Abel"/>
              </a:rPr>
              <a:t>Lockdown restrictions</a:t>
            </a:r>
            <a:endParaRPr>
              <a:solidFill>
                <a:schemeClr val="lt1"/>
              </a:solidFill>
              <a:latin typeface="Abel"/>
              <a:ea typeface="Abel"/>
              <a:cs typeface="Abel"/>
              <a:sym typeface="Abel"/>
            </a:endParaRPr>
          </a:p>
          <a:p>
            <a:pPr marL="882650" marR="0" lvl="1" indent="-196850" algn="l" rtl="0">
              <a:lnSpc>
                <a:spcPct val="100000"/>
              </a:lnSpc>
              <a:spcBef>
                <a:spcPts val="0"/>
              </a:spcBef>
              <a:spcAft>
                <a:spcPts val="0"/>
              </a:spcAft>
              <a:buClr>
                <a:schemeClr val="lt1"/>
              </a:buClr>
              <a:buSzPts val="1400"/>
              <a:buFont typeface="Arial"/>
              <a:buNone/>
            </a:pPr>
            <a:endParaRPr sz="1400" b="0" i="0" u="none" strike="noStrike" cap="none">
              <a:solidFill>
                <a:schemeClr val="lt1"/>
              </a:solidFill>
              <a:latin typeface="Abel"/>
              <a:ea typeface="Abel"/>
              <a:cs typeface="Abel"/>
              <a:sym typeface="Abel"/>
            </a:endParaRPr>
          </a:p>
          <a:p>
            <a:pPr marL="400050" marR="0" lvl="0" indent="-285750" algn="l" rtl="0">
              <a:lnSpc>
                <a:spcPct val="100000"/>
              </a:lnSpc>
              <a:spcBef>
                <a:spcPts val="0"/>
              </a:spcBef>
              <a:spcAft>
                <a:spcPts val="0"/>
              </a:spcAft>
              <a:buClr>
                <a:schemeClr val="lt1"/>
              </a:buClr>
              <a:buSzPts val="1800"/>
              <a:buFont typeface="Arial"/>
              <a:buChar char="•"/>
            </a:pPr>
            <a:r>
              <a:rPr lang="en-US" sz="1400" b="0" i="0" u="none" strike="noStrike" cap="none">
                <a:solidFill>
                  <a:schemeClr val="lt1"/>
                </a:solidFill>
                <a:latin typeface="Abel"/>
                <a:ea typeface="Abel"/>
                <a:cs typeface="Abel"/>
                <a:sym typeface="Abel"/>
              </a:rPr>
              <a:t>Run the analysis using additional city data with similar cities.</a:t>
            </a:r>
            <a:endParaRPr/>
          </a:p>
          <a:p>
            <a:pPr marL="882650" marR="0" lvl="1" indent="-285750" algn="l" rtl="0">
              <a:lnSpc>
                <a:spcPct val="100000"/>
              </a:lnSpc>
              <a:spcBef>
                <a:spcPts val="0"/>
              </a:spcBef>
              <a:spcAft>
                <a:spcPts val="0"/>
              </a:spcAft>
              <a:buClr>
                <a:schemeClr val="lt1"/>
              </a:buClr>
              <a:buSzPts val="1400"/>
              <a:buFont typeface="Arial"/>
              <a:buChar char="•"/>
            </a:pPr>
            <a:r>
              <a:rPr lang="en-US" sz="1400" b="0" i="0" u="none" strike="noStrike" cap="none">
                <a:solidFill>
                  <a:schemeClr val="lt1"/>
                </a:solidFill>
                <a:latin typeface="Abel"/>
                <a:ea typeface="Abel"/>
                <a:cs typeface="Abel"/>
                <a:sym typeface="Abel"/>
              </a:rPr>
              <a:t>Add more cities with diverse conditions to understand the behavior of Covid cases compare to different temperatures</a:t>
            </a:r>
            <a:endParaRPr/>
          </a:p>
          <a:p>
            <a:pPr marL="882650" marR="0" lvl="1" indent="-196850" algn="l" rtl="0">
              <a:lnSpc>
                <a:spcPct val="100000"/>
              </a:lnSpc>
              <a:spcBef>
                <a:spcPts val="0"/>
              </a:spcBef>
              <a:spcAft>
                <a:spcPts val="0"/>
              </a:spcAft>
              <a:buClr>
                <a:schemeClr val="lt1"/>
              </a:buClr>
              <a:buSzPts val="1400"/>
              <a:buFont typeface="Arial"/>
              <a:buNone/>
            </a:pPr>
            <a:endParaRPr sz="1400" b="0" i="0" u="none" strike="noStrike" cap="none">
              <a:solidFill>
                <a:schemeClr val="lt1"/>
              </a:solidFill>
              <a:latin typeface="Abel"/>
              <a:ea typeface="Abel"/>
              <a:cs typeface="Abel"/>
              <a:sym typeface="Abel"/>
            </a:endParaRPr>
          </a:p>
          <a:p>
            <a:pPr marL="400050" marR="0" lvl="0" indent="-285750" algn="l" rtl="0">
              <a:lnSpc>
                <a:spcPct val="100000"/>
              </a:lnSpc>
              <a:spcBef>
                <a:spcPts val="0"/>
              </a:spcBef>
              <a:spcAft>
                <a:spcPts val="0"/>
              </a:spcAft>
              <a:buClr>
                <a:schemeClr val="lt1"/>
              </a:buClr>
              <a:buSzPts val="1800"/>
              <a:buFont typeface="Arial"/>
              <a:buChar char="•"/>
            </a:pPr>
            <a:r>
              <a:rPr lang="en-US" sz="1400" b="0" i="0" u="none" strike="noStrike" cap="none">
                <a:solidFill>
                  <a:schemeClr val="lt1"/>
                </a:solidFill>
                <a:latin typeface="Abel"/>
                <a:ea typeface="Abel"/>
                <a:cs typeface="Abel"/>
                <a:sym typeface="Abel"/>
              </a:rPr>
              <a:t>Use time series methodologies on the new cases variable before running the regression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txBox="1">
            <a:spLocks noGrp="1"/>
          </p:cNvSpPr>
          <p:nvPr>
            <p:ph type="title"/>
          </p:nvPr>
        </p:nvSpPr>
        <p:spPr>
          <a:xfrm>
            <a:off x="307434" y="0"/>
            <a:ext cx="6373800"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Team</a:t>
            </a:r>
            <a:endParaRPr/>
          </a:p>
        </p:txBody>
      </p:sp>
      <p:sp>
        <p:nvSpPr>
          <p:cNvPr id="257" name="Google Shape;257;p13"/>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13</a:t>
            </a:fld>
            <a:endParaRPr/>
          </a:p>
        </p:txBody>
      </p:sp>
      <p:sp>
        <p:nvSpPr>
          <p:cNvPr id="258" name="Google Shape;258;p13"/>
          <p:cNvSpPr txBox="1"/>
          <p:nvPr/>
        </p:nvSpPr>
        <p:spPr>
          <a:xfrm>
            <a:off x="1769166" y="1080980"/>
            <a:ext cx="2802833" cy="98403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bel"/>
                <a:ea typeface="Abel"/>
                <a:cs typeface="Abel"/>
                <a:sym typeface="Abel"/>
              </a:rPr>
              <a:t>Aisha Syed</a:t>
            </a:r>
            <a:br>
              <a:rPr lang="en-US" sz="1400" b="0" i="0" u="none" strike="noStrike" cap="none">
                <a:solidFill>
                  <a:schemeClr val="lt1"/>
                </a:solidFill>
                <a:latin typeface="Encode Sans Semi Condensed"/>
                <a:ea typeface="Encode Sans Semi Condensed"/>
                <a:cs typeface="Encode Sans Semi Condensed"/>
                <a:sym typeface="Encode Sans Semi Condensed"/>
              </a:rPr>
            </a:br>
            <a:endParaRPr sz="800" b="0" i="0" u="none" strike="noStrike" cap="none">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400"/>
              </a:spcBef>
              <a:spcAft>
                <a:spcPts val="0"/>
              </a:spcAft>
              <a:buNone/>
            </a:pPr>
            <a:r>
              <a:rPr lang="en-US" sz="1000" b="1" i="0" u="none" strike="noStrike" cap="none">
                <a:solidFill>
                  <a:schemeClr val="lt1"/>
                </a:solidFill>
                <a:latin typeface="Abel"/>
                <a:ea typeface="Abel"/>
                <a:cs typeface="Abel"/>
                <a:sym typeface="Abel"/>
              </a:rPr>
              <a:t>LinkedIn: </a:t>
            </a:r>
            <a:br>
              <a:rPr lang="en-US" sz="1000" b="1" i="0" u="none" strike="noStrike" cap="none">
                <a:solidFill>
                  <a:schemeClr val="lt1"/>
                </a:solidFill>
                <a:latin typeface="Abel"/>
                <a:ea typeface="Abel"/>
                <a:cs typeface="Abel"/>
                <a:sym typeface="Abel"/>
              </a:rPr>
            </a:br>
            <a:r>
              <a:rPr lang="en-US" sz="1000" b="0" i="0" u="sng" strike="noStrike" cap="none">
                <a:solidFill>
                  <a:schemeClr val="hlink"/>
                </a:solidFill>
                <a:latin typeface="Abel"/>
                <a:ea typeface="Abel"/>
                <a:cs typeface="Abel"/>
                <a:sym typeface="Abel"/>
                <a:hlinkClick r:id="rId3"/>
              </a:rPr>
              <a:t>https://www.linkedin.com/in/aisha-syed-27506a5/</a:t>
            </a:r>
            <a:br>
              <a:rPr lang="en-US" sz="1000" b="0" i="0" u="none" strike="noStrike" cap="none">
                <a:solidFill>
                  <a:schemeClr val="lt1"/>
                </a:solidFill>
                <a:latin typeface="Abel"/>
                <a:ea typeface="Abel"/>
                <a:cs typeface="Abel"/>
                <a:sym typeface="Abel"/>
              </a:rPr>
            </a:br>
            <a:r>
              <a:rPr lang="en-US" sz="1000" b="1" i="0" u="none" strike="noStrike" cap="none">
                <a:solidFill>
                  <a:schemeClr val="lt1"/>
                </a:solidFill>
                <a:latin typeface="Abel"/>
                <a:ea typeface="Abel"/>
                <a:cs typeface="Abel"/>
                <a:sym typeface="Abel"/>
              </a:rPr>
              <a:t>Email:  </a:t>
            </a:r>
            <a:r>
              <a:rPr lang="en-US" sz="1000" b="0" i="0" u="none" strike="noStrike" cap="none">
                <a:solidFill>
                  <a:schemeClr val="lt1"/>
                </a:solidFill>
                <a:latin typeface="Abel"/>
                <a:ea typeface="Abel"/>
                <a:cs typeface="Abel"/>
                <a:sym typeface="Abel"/>
              </a:rPr>
              <a:t>aishamazhar@hotmail.com</a:t>
            </a:r>
            <a:br>
              <a:rPr lang="en-US" sz="800" b="1" i="0" u="none" strike="noStrike" cap="none">
                <a:solidFill>
                  <a:schemeClr val="lt1"/>
                </a:solidFill>
                <a:latin typeface="Abel"/>
                <a:ea typeface="Abel"/>
                <a:cs typeface="Abel"/>
                <a:sym typeface="Abel"/>
              </a:rPr>
            </a:br>
            <a:endParaRPr sz="800" b="0" i="0" u="none" strike="noStrike" cap="none">
              <a:solidFill>
                <a:schemeClr val="lt1"/>
              </a:solidFill>
              <a:latin typeface="Abel"/>
              <a:ea typeface="Abel"/>
              <a:cs typeface="Abel"/>
              <a:sym typeface="Abel"/>
            </a:endParaRPr>
          </a:p>
          <a:p>
            <a:pPr marL="0" marR="0" lvl="0" indent="0" algn="l"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Encode Sans Semi Condensed"/>
              <a:ea typeface="Encode Sans Semi Condensed"/>
              <a:cs typeface="Encode Sans Semi Condensed"/>
              <a:sym typeface="Encode Sans Semi Condensed"/>
            </a:endParaRPr>
          </a:p>
        </p:txBody>
      </p:sp>
      <p:sp>
        <p:nvSpPr>
          <p:cNvPr id="259" name="Google Shape;259;p13"/>
          <p:cNvSpPr txBox="1"/>
          <p:nvPr/>
        </p:nvSpPr>
        <p:spPr>
          <a:xfrm>
            <a:off x="1769166" y="2392251"/>
            <a:ext cx="3252414" cy="9448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bel"/>
                <a:ea typeface="Abel"/>
                <a:cs typeface="Abel"/>
                <a:sym typeface="Abel"/>
              </a:rPr>
              <a:t>Archana Narula</a:t>
            </a:r>
            <a:br>
              <a:rPr lang="en-US" sz="1400" b="0" i="0" u="none" strike="noStrike" cap="none">
                <a:solidFill>
                  <a:schemeClr val="lt1"/>
                </a:solidFill>
                <a:latin typeface="Encode Sans Semi Condensed"/>
                <a:ea typeface="Encode Sans Semi Condensed"/>
                <a:cs typeface="Encode Sans Semi Condensed"/>
                <a:sym typeface="Encode Sans Semi Condensed"/>
              </a:rPr>
            </a:br>
            <a:endParaRPr sz="800" b="0" i="0" u="none" strike="noStrike" cap="none">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400"/>
              </a:spcBef>
              <a:spcAft>
                <a:spcPts val="0"/>
              </a:spcAft>
              <a:buNone/>
            </a:pPr>
            <a:r>
              <a:rPr lang="en-US" sz="1000" b="1" i="0" u="none" strike="noStrike" cap="none">
                <a:solidFill>
                  <a:schemeClr val="lt1"/>
                </a:solidFill>
                <a:latin typeface="Abel"/>
                <a:ea typeface="Abel"/>
                <a:cs typeface="Abel"/>
                <a:sym typeface="Abel"/>
              </a:rPr>
              <a:t>LinkedIn: </a:t>
            </a:r>
            <a:br>
              <a:rPr lang="en-US" sz="1000" b="1" i="0" u="none" strike="noStrike" cap="none">
                <a:solidFill>
                  <a:schemeClr val="lt1"/>
                </a:solidFill>
                <a:latin typeface="Abel"/>
                <a:ea typeface="Abel"/>
                <a:cs typeface="Abel"/>
                <a:sym typeface="Abel"/>
              </a:rPr>
            </a:br>
            <a:r>
              <a:rPr lang="en-US" sz="1000" b="0" i="0" u="sng" strike="noStrike" cap="none">
                <a:solidFill>
                  <a:schemeClr val="hlink"/>
                </a:solidFill>
                <a:latin typeface="Abel"/>
                <a:ea typeface="Abel"/>
                <a:cs typeface="Abel"/>
                <a:sym typeface="Abel"/>
              </a:rPr>
              <a:t>https://www.linkedin.com/in/archana-thakur-narula-536b055/</a:t>
            </a:r>
            <a:br>
              <a:rPr lang="en-US" sz="1000" b="0" i="0" u="none" strike="noStrike" cap="none">
                <a:solidFill>
                  <a:schemeClr val="lt1"/>
                </a:solidFill>
                <a:latin typeface="Abel"/>
                <a:ea typeface="Abel"/>
                <a:cs typeface="Abel"/>
                <a:sym typeface="Abel"/>
              </a:rPr>
            </a:br>
            <a:r>
              <a:rPr lang="en-US" sz="1000" b="1" i="0" u="none" strike="noStrike" cap="none">
                <a:solidFill>
                  <a:schemeClr val="lt1"/>
                </a:solidFill>
                <a:latin typeface="Abel"/>
                <a:ea typeface="Abel"/>
                <a:cs typeface="Abel"/>
                <a:sym typeface="Abel"/>
              </a:rPr>
              <a:t>Email:  </a:t>
            </a:r>
            <a:r>
              <a:rPr lang="en-US" sz="1000" b="0" i="0" u="none" strike="noStrike" cap="none">
                <a:solidFill>
                  <a:schemeClr val="lt1"/>
                </a:solidFill>
                <a:latin typeface="Abel"/>
                <a:ea typeface="Abel"/>
                <a:cs typeface="Abel"/>
                <a:sym typeface="Abel"/>
              </a:rPr>
              <a:t>archanatnarula@gmail.com</a:t>
            </a:r>
            <a:br>
              <a:rPr lang="en-US" sz="800" b="1" i="0" u="none" strike="noStrike" cap="none">
                <a:solidFill>
                  <a:schemeClr val="lt1"/>
                </a:solidFill>
                <a:latin typeface="Abel"/>
                <a:ea typeface="Abel"/>
                <a:cs typeface="Abel"/>
                <a:sym typeface="Abel"/>
              </a:rPr>
            </a:br>
            <a:endParaRPr sz="1400" b="0" i="0" u="none" strike="noStrike" cap="none">
              <a:solidFill>
                <a:schemeClr val="lt1"/>
              </a:solidFill>
              <a:latin typeface="Encode Sans Semi Condensed"/>
              <a:ea typeface="Encode Sans Semi Condensed"/>
              <a:cs typeface="Encode Sans Semi Condensed"/>
              <a:sym typeface="Encode Sans Semi Condensed"/>
            </a:endParaRPr>
          </a:p>
        </p:txBody>
      </p:sp>
      <p:sp>
        <p:nvSpPr>
          <p:cNvPr id="260" name="Google Shape;260;p13"/>
          <p:cNvSpPr txBox="1"/>
          <p:nvPr/>
        </p:nvSpPr>
        <p:spPr>
          <a:xfrm>
            <a:off x="6657614" y="1090047"/>
            <a:ext cx="2486385" cy="9448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bel"/>
                <a:ea typeface="Abel"/>
                <a:cs typeface="Abel"/>
                <a:sym typeface="Abel"/>
              </a:rPr>
              <a:t>Sushmitha Maddali</a:t>
            </a:r>
            <a:br>
              <a:rPr lang="en-US" sz="1400" b="0" i="0" u="none" strike="noStrike" cap="none">
                <a:solidFill>
                  <a:schemeClr val="lt1"/>
                </a:solidFill>
                <a:latin typeface="Encode Sans Semi Condensed"/>
                <a:ea typeface="Encode Sans Semi Condensed"/>
                <a:cs typeface="Encode Sans Semi Condensed"/>
                <a:sym typeface="Encode Sans Semi Condensed"/>
              </a:rPr>
            </a:br>
            <a:endParaRPr sz="800" b="0" i="0" u="none" strike="noStrike" cap="none">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400"/>
              </a:spcBef>
              <a:spcAft>
                <a:spcPts val="0"/>
              </a:spcAft>
              <a:buNone/>
            </a:pPr>
            <a:r>
              <a:rPr lang="en-US" sz="1000" b="1" i="0" u="none" strike="noStrike" cap="none">
                <a:solidFill>
                  <a:schemeClr val="lt1"/>
                </a:solidFill>
                <a:latin typeface="Abel"/>
                <a:ea typeface="Abel"/>
                <a:cs typeface="Abel"/>
                <a:sym typeface="Abel"/>
              </a:rPr>
              <a:t>LinkedIn: </a:t>
            </a:r>
            <a:br>
              <a:rPr lang="en-US" sz="1000" b="1" i="0" u="none" strike="noStrike" cap="none">
                <a:solidFill>
                  <a:schemeClr val="lt1"/>
                </a:solidFill>
                <a:latin typeface="Abel"/>
                <a:ea typeface="Abel"/>
                <a:cs typeface="Abel"/>
                <a:sym typeface="Abel"/>
              </a:rPr>
            </a:br>
            <a:r>
              <a:rPr lang="en-US" sz="1000" b="0" i="0" u="sng" strike="noStrike" cap="none">
                <a:solidFill>
                  <a:schemeClr val="hlink"/>
                </a:solidFill>
                <a:latin typeface="Abel"/>
                <a:ea typeface="Abel"/>
                <a:cs typeface="Abel"/>
                <a:sym typeface="Abel"/>
              </a:rPr>
              <a:t>https://www.linkedin.com/in/sushmitha-maddali</a:t>
            </a:r>
            <a:br>
              <a:rPr lang="en-US" sz="1000" b="0" i="0" u="none" strike="noStrike" cap="none">
                <a:solidFill>
                  <a:schemeClr val="lt1"/>
                </a:solidFill>
                <a:latin typeface="Abel"/>
                <a:ea typeface="Abel"/>
                <a:cs typeface="Abel"/>
                <a:sym typeface="Abel"/>
              </a:rPr>
            </a:br>
            <a:r>
              <a:rPr lang="en-US" sz="1000" b="1" i="0" u="none" strike="noStrike" cap="none">
                <a:solidFill>
                  <a:schemeClr val="lt1"/>
                </a:solidFill>
                <a:latin typeface="Abel"/>
                <a:ea typeface="Abel"/>
                <a:cs typeface="Abel"/>
                <a:sym typeface="Abel"/>
              </a:rPr>
              <a:t>Email:  </a:t>
            </a:r>
            <a:r>
              <a:rPr lang="en-US" sz="1000" b="0" i="0" u="none" strike="noStrike" cap="none">
                <a:solidFill>
                  <a:schemeClr val="lt1"/>
                </a:solidFill>
                <a:latin typeface="Abel"/>
                <a:ea typeface="Abel"/>
                <a:cs typeface="Abel"/>
                <a:sym typeface="Abel"/>
              </a:rPr>
              <a:t>maddalisushmitha@gmail.com</a:t>
            </a:r>
            <a:br>
              <a:rPr lang="en-US" sz="800" b="1" i="0" u="none" strike="noStrike" cap="none">
                <a:solidFill>
                  <a:schemeClr val="lt1"/>
                </a:solidFill>
                <a:latin typeface="Abel"/>
                <a:ea typeface="Abel"/>
                <a:cs typeface="Abel"/>
                <a:sym typeface="Abel"/>
              </a:rPr>
            </a:br>
            <a:endParaRPr sz="800" b="0" i="0" u="none" strike="noStrike" cap="none">
              <a:solidFill>
                <a:schemeClr val="lt1"/>
              </a:solidFill>
              <a:latin typeface="Abel"/>
              <a:ea typeface="Abel"/>
              <a:cs typeface="Abel"/>
              <a:sym typeface="Abel"/>
            </a:endParaRPr>
          </a:p>
          <a:p>
            <a:pPr marL="0" marR="0" lvl="0" indent="0" algn="l" rtl="0">
              <a:lnSpc>
                <a:spcPct val="100000"/>
              </a:lnSpc>
              <a:spcBef>
                <a:spcPts val="400"/>
              </a:spcBef>
              <a:spcAft>
                <a:spcPts val="400"/>
              </a:spcAft>
              <a:buClr>
                <a:srgbClr val="000000"/>
              </a:buClr>
              <a:buSzPts val="1400"/>
              <a:buFont typeface="Arial"/>
              <a:buNone/>
            </a:pPr>
            <a:endParaRPr sz="1400" b="0" i="0" u="none" strike="noStrike" cap="none">
              <a:solidFill>
                <a:schemeClr val="lt1"/>
              </a:solidFill>
              <a:latin typeface="Encode Sans Semi Condensed"/>
              <a:ea typeface="Encode Sans Semi Condensed"/>
              <a:cs typeface="Encode Sans Semi Condensed"/>
              <a:sym typeface="Encode Sans Semi Condensed"/>
            </a:endParaRPr>
          </a:p>
        </p:txBody>
      </p:sp>
      <p:sp>
        <p:nvSpPr>
          <p:cNvPr id="261" name="Google Shape;261;p13"/>
          <p:cNvSpPr txBox="1"/>
          <p:nvPr/>
        </p:nvSpPr>
        <p:spPr>
          <a:xfrm>
            <a:off x="6681234" y="2465576"/>
            <a:ext cx="2092920" cy="9448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Abel"/>
                <a:ea typeface="Abel"/>
                <a:cs typeface="Abel"/>
                <a:sym typeface="Abel"/>
              </a:rPr>
              <a:t>Kushal Sharma</a:t>
            </a:r>
            <a:br>
              <a:rPr lang="en-US" sz="1400" b="0" i="0" u="none" strike="noStrike" cap="none" dirty="0">
                <a:solidFill>
                  <a:schemeClr val="lt1"/>
                </a:solidFill>
                <a:latin typeface="Encode Sans Semi Condensed"/>
                <a:ea typeface="Encode Sans Semi Condensed"/>
                <a:cs typeface="Encode Sans Semi Condensed"/>
                <a:sym typeface="Encode Sans Semi Condensed"/>
              </a:rPr>
            </a:br>
            <a:endParaRPr sz="800" b="0" i="0" u="none" strike="noStrike" cap="none" dirty="0">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400"/>
              </a:spcBef>
              <a:spcAft>
                <a:spcPts val="0"/>
              </a:spcAft>
              <a:buNone/>
            </a:pPr>
            <a:r>
              <a:rPr lang="en-US" sz="1000" b="1" i="0" u="none" strike="noStrike" cap="none" dirty="0">
                <a:solidFill>
                  <a:schemeClr val="lt1"/>
                </a:solidFill>
                <a:latin typeface="Abel"/>
                <a:ea typeface="Abel"/>
                <a:cs typeface="Abel"/>
                <a:sym typeface="Abel"/>
              </a:rPr>
              <a:t>LinkedIn: </a:t>
            </a:r>
            <a:br>
              <a:rPr lang="en-US" sz="1000" b="1" i="0" u="none" strike="noStrike" cap="none" dirty="0">
                <a:solidFill>
                  <a:schemeClr val="lt1"/>
                </a:solidFill>
                <a:latin typeface="Abel"/>
                <a:ea typeface="Abel"/>
                <a:cs typeface="Abel"/>
                <a:sym typeface="Abel"/>
              </a:rPr>
            </a:br>
            <a:r>
              <a:rPr lang="en-US" sz="1000" b="0" i="0" u="sng" strike="noStrike" cap="none" dirty="0">
                <a:solidFill>
                  <a:schemeClr val="hlink"/>
                </a:solidFill>
                <a:latin typeface="Abel"/>
                <a:ea typeface="Abel"/>
                <a:cs typeface="Abel"/>
                <a:sym typeface="Abel"/>
              </a:rPr>
              <a:t>https://www.linkedin.com/in/kushca</a:t>
            </a:r>
            <a:br>
              <a:rPr lang="en-US" sz="1000" b="0" i="0" u="none" strike="noStrike" cap="none" dirty="0">
                <a:solidFill>
                  <a:schemeClr val="lt1"/>
                </a:solidFill>
                <a:latin typeface="Abel"/>
                <a:ea typeface="Abel"/>
                <a:cs typeface="Abel"/>
                <a:sym typeface="Abel"/>
              </a:rPr>
            </a:br>
            <a:r>
              <a:rPr lang="en-US" sz="1000" b="1" i="0" u="none" strike="noStrike" cap="none" dirty="0">
                <a:solidFill>
                  <a:schemeClr val="lt1"/>
                </a:solidFill>
                <a:latin typeface="Abel"/>
                <a:ea typeface="Abel"/>
                <a:cs typeface="Abel"/>
                <a:sym typeface="Abel"/>
              </a:rPr>
              <a:t>Email:  </a:t>
            </a:r>
            <a:r>
              <a:rPr lang="en-US" sz="1000" b="0" i="0" u="none" strike="noStrike" cap="none" dirty="0">
                <a:solidFill>
                  <a:schemeClr val="lt1"/>
                </a:solidFill>
                <a:latin typeface="Abel"/>
                <a:ea typeface="Abel"/>
                <a:cs typeface="Abel"/>
                <a:sym typeface="Abel"/>
              </a:rPr>
              <a:t>kushalsharma.ca@gmail.com</a:t>
            </a:r>
            <a:br>
              <a:rPr lang="en-US" sz="800" b="1" i="0" u="none" strike="noStrike" cap="none" dirty="0">
                <a:solidFill>
                  <a:schemeClr val="lt1"/>
                </a:solidFill>
                <a:latin typeface="Abel"/>
                <a:ea typeface="Abel"/>
                <a:cs typeface="Abel"/>
                <a:sym typeface="Abel"/>
              </a:rPr>
            </a:br>
            <a:endParaRPr sz="1400" b="0" i="0" u="none" strike="noStrike" cap="none" dirty="0">
              <a:solidFill>
                <a:schemeClr val="lt1"/>
              </a:solidFill>
              <a:latin typeface="Encode Sans Semi Condensed"/>
              <a:ea typeface="Encode Sans Semi Condensed"/>
              <a:cs typeface="Encode Sans Semi Condensed"/>
              <a:sym typeface="Encode Sans Semi Condensed"/>
            </a:endParaRPr>
          </a:p>
        </p:txBody>
      </p:sp>
      <p:sp>
        <p:nvSpPr>
          <p:cNvPr id="262" name="Google Shape;262;p13"/>
          <p:cNvSpPr txBox="1"/>
          <p:nvPr/>
        </p:nvSpPr>
        <p:spPr>
          <a:xfrm>
            <a:off x="1829679" y="3909476"/>
            <a:ext cx="2399420" cy="944838"/>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Abel"/>
                <a:ea typeface="Abel"/>
                <a:cs typeface="Abel"/>
                <a:sym typeface="Abel"/>
              </a:rPr>
              <a:t>Maria Leon</a:t>
            </a:r>
            <a:br>
              <a:rPr lang="en-US" sz="1400" b="0" i="0" u="none" strike="noStrike" cap="none" dirty="0">
                <a:solidFill>
                  <a:schemeClr val="lt1"/>
                </a:solidFill>
                <a:latin typeface="Encode Sans Semi Condensed"/>
                <a:ea typeface="Encode Sans Semi Condensed"/>
                <a:cs typeface="Encode Sans Semi Condensed"/>
                <a:sym typeface="Encode Sans Semi Condensed"/>
              </a:rPr>
            </a:br>
            <a:endParaRPr sz="800" b="0" i="0" u="none" strike="noStrike" cap="none" dirty="0">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400"/>
              </a:spcBef>
              <a:spcAft>
                <a:spcPts val="0"/>
              </a:spcAft>
              <a:buNone/>
            </a:pPr>
            <a:r>
              <a:rPr lang="en-US" sz="1000" b="1" i="0" u="none" strike="noStrike" cap="none" dirty="0">
                <a:solidFill>
                  <a:schemeClr val="lt1"/>
                </a:solidFill>
                <a:latin typeface="Abel"/>
                <a:ea typeface="Abel"/>
                <a:cs typeface="Abel"/>
                <a:sym typeface="Abel"/>
              </a:rPr>
              <a:t>LinkedIn: </a:t>
            </a:r>
            <a:br>
              <a:rPr lang="en-US" sz="1000" b="1" i="0" u="none" strike="noStrike" cap="none" dirty="0">
                <a:solidFill>
                  <a:schemeClr val="lt1"/>
                </a:solidFill>
                <a:latin typeface="Abel"/>
                <a:ea typeface="Abel"/>
                <a:cs typeface="Abel"/>
                <a:sym typeface="Abel"/>
              </a:rPr>
            </a:br>
            <a:r>
              <a:rPr lang="en-US" sz="1000" b="0" i="0" u="sng" strike="noStrike" cap="none" dirty="0">
                <a:solidFill>
                  <a:schemeClr val="hlink"/>
                </a:solidFill>
                <a:latin typeface="Abel"/>
                <a:ea typeface="Abel"/>
                <a:cs typeface="Abel"/>
                <a:sym typeface="Abel"/>
              </a:rPr>
              <a:t>https://www.linkedin.com/in/marialeon2009/ </a:t>
            </a:r>
            <a:br>
              <a:rPr lang="en-US" sz="1000" b="0" i="0" u="sng" strike="noStrike" cap="none" dirty="0">
                <a:solidFill>
                  <a:schemeClr val="hlink"/>
                </a:solidFill>
                <a:latin typeface="Abel"/>
                <a:ea typeface="Abel"/>
                <a:cs typeface="Abel"/>
                <a:sym typeface="Abel"/>
              </a:rPr>
            </a:br>
            <a:r>
              <a:rPr lang="en-US" sz="1000" b="1" i="0" u="none" strike="noStrike" cap="none" dirty="0">
                <a:solidFill>
                  <a:schemeClr val="lt1"/>
                </a:solidFill>
                <a:latin typeface="Abel"/>
                <a:ea typeface="Abel"/>
                <a:cs typeface="Abel"/>
                <a:sym typeface="Abel"/>
              </a:rPr>
              <a:t>Email:  </a:t>
            </a:r>
            <a:r>
              <a:rPr lang="en-US" sz="1000" b="0" i="0" u="none" strike="noStrike" cap="none" dirty="0">
                <a:solidFill>
                  <a:schemeClr val="lt1"/>
                </a:solidFill>
                <a:latin typeface="Abel"/>
                <a:ea typeface="Abel"/>
                <a:cs typeface="Abel"/>
                <a:sym typeface="Abel"/>
              </a:rPr>
              <a:t>marietas2009@gmail.com</a:t>
            </a:r>
            <a:br>
              <a:rPr lang="en-US" sz="800" b="1" i="0" u="none" strike="noStrike" cap="none" dirty="0">
                <a:solidFill>
                  <a:schemeClr val="lt1"/>
                </a:solidFill>
                <a:latin typeface="Abel"/>
                <a:ea typeface="Abel"/>
                <a:cs typeface="Abel"/>
                <a:sym typeface="Abel"/>
              </a:rPr>
            </a:br>
            <a:endParaRPr sz="800" b="0" i="0" u="none" strike="noStrike" cap="none" dirty="0">
              <a:solidFill>
                <a:schemeClr val="lt1"/>
              </a:solidFill>
              <a:latin typeface="Abel"/>
              <a:ea typeface="Abel"/>
              <a:cs typeface="Abel"/>
              <a:sym typeface="Abel"/>
            </a:endParaRPr>
          </a:p>
          <a:p>
            <a:pPr marL="0" marR="0" lvl="0" indent="0" algn="ctr" rtl="0">
              <a:lnSpc>
                <a:spcPct val="100000"/>
              </a:lnSpc>
              <a:spcBef>
                <a:spcPts val="400"/>
              </a:spcBef>
              <a:spcAft>
                <a:spcPts val="400"/>
              </a:spcAft>
              <a:buClr>
                <a:srgbClr val="000000"/>
              </a:buClr>
              <a:buSzPts val="1400"/>
              <a:buFont typeface="Arial"/>
              <a:buNone/>
            </a:pPr>
            <a:endParaRPr sz="1400" b="0" i="0" u="none" strike="noStrike" cap="none" dirty="0">
              <a:solidFill>
                <a:schemeClr val="lt1"/>
              </a:solidFill>
              <a:latin typeface="Encode Sans Semi Condensed"/>
              <a:ea typeface="Encode Sans Semi Condensed"/>
              <a:cs typeface="Encode Sans Semi Condensed"/>
              <a:sym typeface="Encode Sans Semi Condensed"/>
            </a:endParaRPr>
          </a:p>
        </p:txBody>
      </p:sp>
      <p:pic>
        <p:nvPicPr>
          <p:cNvPr id="263" name="Google Shape;263;p13"/>
          <p:cNvPicPr preferRelativeResize="0"/>
          <p:nvPr/>
        </p:nvPicPr>
        <p:blipFill rotWithShape="1">
          <a:blip r:embed="rId4">
            <a:alphaModFix/>
          </a:blip>
          <a:srcRect/>
          <a:stretch/>
        </p:blipFill>
        <p:spPr>
          <a:xfrm>
            <a:off x="293591" y="1016682"/>
            <a:ext cx="1371791" cy="1195554"/>
          </a:xfrm>
          <a:prstGeom prst="rect">
            <a:avLst/>
          </a:prstGeom>
          <a:noFill/>
          <a:ln>
            <a:noFill/>
          </a:ln>
        </p:spPr>
      </p:pic>
      <p:pic>
        <p:nvPicPr>
          <p:cNvPr id="264" name="Google Shape;264;p13"/>
          <p:cNvPicPr preferRelativeResize="0"/>
          <p:nvPr/>
        </p:nvPicPr>
        <p:blipFill rotWithShape="1">
          <a:blip r:embed="rId5">
            <a:alphaModFix/>
          </a:blip>
          <a:srcRect/>
          <a:stretch/>
        </p:blipFill>
        <p:spPr>
          <a:xfrm>
            <a:off x="280513" y="2349821"/>
            <a:ext cx="1397946" cy="1192914"/>
          </a:xfrm>
          <a:prstGeom prst="rect">
            <a:avLst/>
          </a:prstGeom>
          <a:noFill/>
          <a:ln>
            <a:noFill/>
          </a:ln>
        </p:spPr>
      </p:pic>
      <p:pic>
        <p:nvPicPr>
          <p:cNvPr id="265" name="Google Shape;265;p13"/>
          <p:cNvPicPr preferRelativeResize="0"/>
          <p:nvPr/>
        </p:nvPicPr>
        <p:blipFill rotWithShape="1">
          <a:blip r:embed="rId6">
            <a:alphaModFix/>
          </a:blip>
          <a:srcRect/>
          <a:stretch/>
        </p:blipFill>
        <p:spPr>
          <a:xfrm>
            <a:off x="280514" y="3680320"/>
            <a:ext cx="1397946" cy="1295973"/>
          </a:xfrm>
          <a:prstGeom prst="rect">
            <a:avLst/>
          </a:prstGeom>
          <a:noFill/>
          <a:ln>
            <a:noFill/>
          </a:ln>
        </p:spPr>
      </p:pic>
      <p:pic>
        <p:nvPicPr>
          <p:cNvPr id="266" name="Google Shape;266;p13"/>
          <p:cNvPicPr preferRelativeResize="0"/>
          <p:nvPr/>
        </p:nvPicPr>
        <p:blipFill rotWithShape="1">
          <a:blip r:embed="rId7">
            <a:alphaModFix/>
          </a:blip>
          <a:srcRect/>
          <a:stretch/>
        </p:blipFill>
        <p:spPr>
          <a:xfrm>
            <a:off x="5252151" y="1080981"/>
            <a:ext cx="1252668" cy="1200200"/>
          </a:xfrm>
          <a:prstGeom prst="rect">
            <a:avLst/>
          </a:prstGeom>
          <a:noFill/>
          <a:ln>
            <a:noFill/>
          </a:ln>
        </p:spPr>
      </p:pic>
      <p:pic>
        <p:nvPicPr>
          <p:cNvPr id="267" name="Google Shape;267;p13"/>
          <p:cNvPicPr preferRelativeResize="0"/>
          <p:nvPr/>
        </p:nvPicPr>
        <p:blipFill rotWithShape="1">
          <a:blip r:embed="rId8">
            <a:alphaModFix/>
          </a:blip>
          <a:srcRect/>
          <a:stretch/>
        </p:blipFill>
        <p:spPr>
          <a:xfrm>
            <a:off x="5252151" y="2392251"/>
            <a:ext cx="1252668" cy="1150484"/>
          </a:xfrm>
          <a:prstGeom prst="rect">
            <a:avLst/>
          </a:prstGeom>
          <a:noFill/>
          <a:ln>
            <a:noFill/>
          </a:ln>
        </p:spPr>
      </p:pic>
      <p:sp>
        <p:nvSpPr>
          <p:cNvPr id="14" name="Google Shape;261;p13">
            <a:extLst>
              <a:ext uri="{FF2B5EF4-FFF2-40B4-BE49-F238E27FC236}">
                <a16:creationId xmlns:a16="http://schemas.microsoft.com/office/drawing/2014/main" id="{1FF82A73-4A47-4764-936A-C781FC0EB406}"/>
              </a:ext>
            </a:extLst>
          </p:cNvPr>
          <p:cNvSpPr txBox="1"/>
          <p:nvPr/>
        </p:nvSpPr>
        <p:spPr>
          <a:xfrm>
            <a:off x="6657614" y="3639110"/>
            <a:ext cx="2092920" cy="12445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lt1"/>
                </a:solidFill>
                <a:latin typeface="Abel"/>
                <a:ea typeface="Abel"/>
                <a:cs typeface="Abel"/>
                <a:sym typeface="Abel"/>
              </a:rPr>
              <a:t>Upasana Biswas (TA)</a:t>
            </a:r>
            <a:endParaRPr sz="800" b="0" i="0" u="none" strike="noStrike" cap="none" dirty="0">
              <a:solidFill>
                <a:schemeClr val="lt1"/>
              </a:solidFill>
              <a:latin typeface="Encode Sans Semi Condensed"/>
              <a:ea typeface="Encode Sans Semi Condensed"/>
              <a:cs typeface="Encode Sans Semi Condensed"/>
              <a:sym typeface="Encode Sans Semi Condensed"/>
            </a:endParaRPr>
          </a:p>
        </p:txBody>
      </p:sp>
      <p:pic>
        <p:nvPicPr>
          <p:cNvPr id="15" name="Google Shape;267;p13">
            <a:extLst>
              <a:ext uri="{FF2B5EF4-FFF2-40B4-BE49-F238E27FC236}">
                <a16:creationId xmlns:a16="http://schemas.microsoft.com/office/drawing/2014/main" id="{13781428-53AE-4C02-9E3D-65364D5BE3D6}"/>
              </a:ext>
            </a:extLst>
          </p:cNvPr>
          <p:cNvPicPr preferRelativeResize="0"/>
          <p:nvPr/>
        </p:nvPicPr>
        <p:blipFill rotWithShape="1">
          <a:blip r:embed="rId9"/>
          <a:srcRect l="64344"/>
          <a:stretch/>
        </p:blipFill>
        <p:spPr>
          <a:xfrm>
            <a:off x="5252152" y="3645172"/>
            <a:ext cx="1252668" cy="12587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14</a:t>
            </a:fld>
            <a:endParaRPr/>
          </a:p>
        </p:txBody>
      </p:sp>
      <p:pic>
        <p:nvPicPr>
          <p:cNvPr id="273" name="Google Shape;273;p14"/>
          <p:cNvPicPr preferRelativeResize="0"/>
          <p:nvPr/>
        </p:nvPicPr>
        <p:blipFill rotWithShape="1">
          <a:blip r:embed="rId3">
            <a:alphaModFix/>
          </a:blip>
          <a:srcRect/>
          <a:stretch/>
        </p:blipFill>
        <p:spPr>
          <a:xfrm>
            <a:off x="1880614" y="522672"/>
            <a:ext cx="5154172" cy="37342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5"/>
          <p:cNvSpPr txBox="1">
            <a:spLocks noGrp="1"/>
          </p:cNvSpPr>
          <p:nvPr>
            <p:ph type="ctrTitle"/>
          </p:nvPr>
        </p:nvSpPr>
        <p:spPr>
          <a:xfrm>
            <a:off x="514800" y="2025550"/>
            <a:ext cx="8114400" cy="6558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b" anchorCtr="0">
            <a:noAutofit/>
          </a:bodyPr>
          <a:lstStyle/>
          <a:p>
            <a:pPr marL="0" lvl="0" indent="0" algn="l" rtl="0">
              <a:lnSpc>
                <a:spcPct val="90000"/>
              </a:lnSpc>
              <a:spcBef>
                <a:spcPts val="0"/>
              </a:spcBef>
              <a:spcAft>
                <a:spcPts val="0"/>
              </a:spcAft>
              <a:buSzPts val="4800"/>
              <a:buNone/>
            </a:pPr>
            <a:r>
              <a:rPr lang="en-US"/>
              <a:t>Appendix: Extra 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p:nvPr/>
        </p:nvSpPr>
        <p:spPr>
          <a:xfrm>
            <a:off x="5627594" y="1862418"/>
            <a:ext cx="3321424" cy="988358"/>
          </a:xfrm>
          <a:prstGeom prst="roundRect">
            <a:avLst>
              <a:gd name="adj" fmla="val 16667"/>
            </a:avLst>
          </a:prstGeom>
          <a:solidFill>
            <a:srgbClr val="8BA8FF"/>
          </a:solidFill>
          <a:ln w="25400" cap="flat" cmpd="sng">
            <a:solidFill>
              <a:srgbClr val="0326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4" name="Google Shape;284;p16"/>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References</a:t>
            </a:r>
            <a:endParaRPr sz="1800"/>
          </a:p>
        </p:txBody>
      </p:sp>
      <p:sp>
        <p:nvSpPr>
          <p:cNvPr id="285" name="Google Shape;285;p16"/>
          <p:cNvSpPr txBox="1"/>
          <p:nvPr/>
        </p:nvSpPr>
        <p:spPr>
          <a:xfrm>
            <a:off x="319198" y="1226636"/>
            <a:ext cx="4622596" cy="3139291"/>
          </a:xfrm>
          <a:prstGeom prst="rect">
            <a:avLst/>
          </a:prstGeom>
          <a:noFill/>
          <a:ln>
            <a:noFill/>
          </a:ln>
        </p:spPr>
        <p:txBody>
          <a:bodyPr spcFirstLastPara="1" wrap="square" lIns="91425" tIns="91425" rIns="91425" bIns="91425" anchor="t" anchorCtr="0">
            <a:spAutoFit/>
          </a:bodyPr>
          <a:lstStyle/>
          <a:p>
            <a:pPr marL="114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[1] Seade Foundation Statistics Agency of the State of São Paulo </a:t>
            </a:r>
            <a:endParaRPr/>
          </a:p>
          <a:p>
            <a:pPr marL="571500" marR="0" lvl="1" indent="0" algn="l"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Abel"/>
                <a:ea typeface="Abel"/>
                <a:cs typeface="Abel"/>
                <a:sym typeface="Abel"/>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[2] NYC Department of Health and Mental Hygiene </a:t>
            </a:r>
            <a:endParaRPr/>
          </a:p>
          <a:p>
            <a:pPr marL="571500" marR="0" lvl="1" indent="0" algn="l"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Abel"/>
                <a:ea typeface="Abel"/>
                <a:cs typeface="Abel"/>
                <a:sym typeface="Abel"/>
                <a:hlinkClick r:id="rId4">
                  <a:extLst>
                    <a:ext uri="{A12FA001-AC4F-418D-AE19-62706E023703}">
                      <ahyp:hlinkClr xmlns:ahyp="http://schemas.microsoft.com/office/drawing/2018/hyperlinkcolor" val="tx"/>
                    </a:ext>
                  </a:extLst>
                </a:hlinkClick>
              </a:rPr>
              <a:t>https://github.com/nychealth/coronavirus-data</a:t>
            </a: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[3] Open Weather Map</a:t>
            </a:r>
            <a:endParaRPr/>
          </a:p>
          <a:p>
            <a:pPr marL="571500" marR="0" lvl="1" indent="0" algn="l"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Abel"/>
                <a:ea typeface="Abel"/>
                <a:cs typeface="Abel"/>
                <a:sym typeface="Abel"/>
                <a:hlinkClick r:id="rId5">
                  <a:extLst>
                    <a:ext uri="{A12FA001-AC4F-418D-AE19-62706E023703}">
                      <ahyp:hlinkClr xmlns:ahyp="http://schemas.microsoft.com/office/drawing/2018/hyperlinkcolor" val="tx"/>
                    </a:ext>
                  </a:extLst>
                </a:hlinkClick>
              </a:rPr>
              <a:t>www.openweathermap.org</a:t>
            </a: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[4] Bogota Health Observatory</a:t>
            </a:r>
            <a:endParaRPr/>
          </a:p>
          <a:p>
            <a:pPr marL="571500" marR="0" lvl="1" indent="0" algn="l"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Abel"/>
                <a:ea typeface="Abel"/>
                <a:cs typeface="Abel"/>
                <a:sym typeface="Abel"/>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a:p>
            <a:pPr marL="1143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[5] wCota Github </a:t>
            </a:r>
            <a:endParaRPr/>
          </a:p>
          <a:p>
            <a:pPr marL="571500" marR="0" lvl="1" indent="0" algn="l" rtl="0">
              <a:lnSpc>
                <a:spcPct val="100000"/>
              </a:lnSpc>
              <a:spcBef>
                <a:spcPts val="0"/>
              </a:spcBef>
              <a:spcAft>
                <a:spcPts val="0"/>
              </a:spcAft>
              <a:buClr>
                <a:srgbClr val="000000"/>
              </a:buClr>
              <a:buSzPts val="1200"/>
              <a:buFont typeface="Arial"/>
              <a:buNone/>
            </a:pPr>
            <a:r>
              <a:rPr lang="en-US" sz="1200" b="0" i="0" u="sng" strike="noStrike" cap="none">
                <a:solidFill>
                  <a:schemeClr val="lt1"/>
                </a:solidFill>
                <a:latin typeface="Abel"/>
                <a:ea typeface="Abel"/>
                <a:cs typeface="Abel"/>
                <a:sym typeface="Abel"/>
                <a:hlinkClick r:id="rId6">
                  <a:extLst>
                    <a:ext uri="{A12FA001-AC4F-418D-AE19-62706E023703}">
                      <ahyp:hlinkClr xmlns:ahyp="http://schemas.microsoft.com/office/drawing/2018/hyperlinkcolor" val="tx"/>
                    </a:ext>
                  </a:extLst>
                </a:hlinkClick>
              </a:rPr>
              <a:t>https://github.com/wcota/covid19br</a:t>
            </a:r>
            <a:endParaRPr sz="1200" b="0" i="0" u="none" strike="noStrike" cap="none">
              <a:solidFill>
                <a:schemeClr val="lt1"/>
              </a:solidFill>
              <a:latin typeface="Abel"/>
              <a:ea typeface="Abel"/>
              <a:cs typeface="Abel"/>
              <a:sym typeface="Abel"/>
            </a:endParaRPr>
          </a:p>
        </p:txBody>
      </p:sp>
      <p:sp>
        <p:nvSpPr>
          <p:cNvPr id="286" name="Google Shape;286;p16"/>
          <p:cNvSpPr txBox="1"/>
          <p:nvPr/>
        </p:nvSpPr>
        <p:spPr>
          <a:xfrm>
            <a:off x="319198" y="777573"/>
            <a:ext cx="40175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bel"/>
                <a:ea typeface="Abel"/>
                <a:cs typeface="Abel"/>
                <a:sym typeface="Abel"/>
              </a:rPr>
              <a:t>Data Sources</a:t>
            </a:r>
            <a:endParaRPr/>
          </a:p>
        </p:txBody>
      </p:sp>
      <p:sp>
        <p:nvSpPr>
          <p:cNvPr id="287" name="Google Shape;287;p16"/>
          <p:cNvSpPr txBox="1"/>
          <p:nvPr/>
        </p:nvSpPr>
        <p:spPr>
          <a:xfrm>
            <a:off x="5755342" y="1984037"/>
            <a:ext cx="332142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dk1"/>
                </a:solidFill>
                <a:latin typeface="Abel"/>
                <a:ea typeface="Abel"/>
                <a:cs typeface="Abel"/>
                <a:sym typeface="Abel"/>
              </a:rPr>
              <a:t>GitHub Repository for Project Files</a:t>
            </a:r>
            <a:endParaRPr/>
          </a:p>
        </p:txBody>
      </p:sp>
      <p:sp>
        <p:nvSpPr>
          <p:cNvPr id="288" name="Google Shape;288;p16"/>
          <p:cNvSpPr txBox="1"/>
          <p:nvPr/>
        </p:nvSpPr>
        <p:spPr>
          <a:xfrm>
            <a:off x="5822575" y="2356188"/>
            <a:ext cx="332142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sng" strike="noStrike" cap="none">
                <a:solidFill>
                  <a:schemeClr val="dk1"/>
                </a:solidFill>
                <a:latin typeface="Abel"/>
                <a:ea typeface="Abel"/>
                <a:cs typeface="Abel"/>
                <a:sym typeface="Abel"/>
              </a:rPr>
              <a:t>https://github.com/archinarula/Group-5-Project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7"/>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Heatmap of all Variables</a:t>
            </a:r>
            <a:endParaRPr sz="1800"/>
          </a:p>
        </p:txBody>
      </p:sp>
      <p:pic>
        <p:nvPicPr>
          <p:cNvPr id="294" name="Google Shape;294;p17"/>
          <p:cNvPicPr preferRelativeResize="0"/>
          <p:nvPr/>
        </p:nvPicPr>
        <p:blipFill rotWithShape="1">
          <a:blip r:embed="rId3">
            <a:alphaModFix/>
          </a:blip>
          <a:srcRect/>
          <a:stretch/>
        </p:blipFill>
        <p:spPr>
          <a:xfrm>
            <a:off x="1372385" y="820045"/>
            <a:ext cx="6110904" cy="41015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8"/>
          <p:cNvSpPr txBox="1">
            <a:spLocks noGrp="1"/>
          </p:cNvSpPr>
          <p:nvPr>
            <p:ph type="title"/>
          </p:nvPr>
        </p:nvSpPr>
        <p:spPr>
          <a:xfrm>
            <a:off x="124834" y="47523"/>
            <a:ext cx="9019165"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sz="3200"/>
              <a:t>Regression Models </a:t>
            </a:r>
            <a:r>
              <a:rPr lang="en-US" sz="1800"/>
              <a:t>(Train on all 14.5 months data)</a:t>
            </a:r>
            <a:r>
              <a:rPr lang="en-US" sz="3200"/>
              <a:t> </a:t>
            </a:r>
            <a:r>
              <a:rPr lang="en-US" sz="1800"/>
              <a:t>– Temperature only</a:t>
            </a:r>
            <a:endParaRPr sz="1600"/>
          </a:p>
        </p:txBody>
      </p:sp>
      <p:graphicFrame>
        <p:nvGraphicFramePr>
          <p:cNvPr id="300" name="Google Shape;300;p18"/>
          <p:cNvGraphicFramePr/>
          <p:nvPr/>
        </p:nvGraphicFramePr>
        <p:xfrm>
          <a:off x="2585006" y="804060"/>
          <a:ext cx="3000000" cy="300000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Both Cities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48.82446095385067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0.31753169737229314</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 -0.67983045 -10.26442788]]</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[28.22399894]</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01" name="Google Shape;301;p18"/>
          <p:cNvGraphicFramePr/>
          <p:nvPr/>
        </p:nvGraphicFramePr>
        <p:xfrm>
          <a:off x="124835" y="2946368"/>
          <a:ext cx="3000000" cy="300000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NY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26.90417126223218</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0.5877569113932358</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[[-0.75093355]]</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[18.86118889]</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02" name="Google Shape;302;p18"/>
          <p:cNvGraphicFramePr/>
          <p:nvPr/>
        </p:nvGraphicFramePr>
        <p:xfrm>
          <a:off x="4656188" y="2946368"/>
          <a:ext cx="3000000" cy="300000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Regressions on Sao Paulo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65.72903528872156</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0.006196186621425737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[[0.28607747]]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[8.25924912]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303" name="Google Shape;303;p18"/>
          <p:cNvGrpSpPr/>
          <p:nvPr/>
        </p:nvGrpSpPr>
        <p:grpSpPr>
          <a:xfrm>
            <a:off x="1835524" y="804060"/>
            <a:ext cx="440391" cy="386005"/>
            <a:chOff x="1835524" y="804060"/>
            <a:chExt cx="440391" cy="386005"/>
          </a:xfrm>
        </p:grpSpPr>
        <p:sp>
          <p:nvSpPr>
            <p:cNvPr id="304" name="Google Shape;304;p18"/>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305" name="Google Shape;305;p18"/>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1a</a:t>
              </a:r>
              <a:endParaRPr sz="1400" b="0" i="0" u="none" strike="noStrike" cap="none">
                <a:solidFill>
                  <a:schemeClr val="lt1"/>
                </a:solidFill>
                <a:latin typeface="Abel"/>
                <a:ea typeface="Abel"/>
                <a:cs typeface="Abel"/>
                <a:sym typeface="Abel"/>
              </a:endParaRPr>
            </a:p>
          </p:txBody>
        </p:sp>
      </p:grpSp>
      <p:grpSp>
        <p:nvGrpSpPr>
          <p:cNvPr id="306" name="Google Shape;306;p18"/>
          <p:cNvGrpSpPr/>
          <p:nvPr/>
        </p:nvGrpSpPr>
        <p:grpSpPr>
          <a:xfrm>
            <a:off x="172571" y="2532241"/>
            <a:ext cx="440391" cy="386005"/>
            <a:chOff x="1835524" y="804060"/>
            <a:chExt cx="440391" cy="386005"/>
          </a:xfrm>
        </p:grpSpPr>
        <p:sp>
          <p:nvSpPr>
            <p:cNvPr id="307" name="Google Shape;307;p18"/>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308" name="Google Shape;308;p18"/>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2a</a:t>
              </a:r>
              <a:endParaRPr sz="1400" b="0" i="0" u="none" strike="noStrike" cap="none">
                <a:solidFill>
                  <a:schemeClr val="lt1"/>
                </a:solidFill>
                <a:latin typeface="Abel"/>
                <a:ea typeface="Abel"/>
                <a:cs typeface="Abel"/>
                <a:sym typeface="Abel"/>
              </a:endParaRPr>
            </a:p>
          </p:txBody>
        </p:sp>
      </p:grpSp>
      <p:grpSp>
        <p:nvGrpSpPr>
          <p:cNvPr id="309" name="Google Shape;309;p18"/>
          <p:cNvGrpSpPr/>
          <p:nvPr/>
        </p:nvGrpSpPr>
        <p:grpSpPr>
          <a:xfrm>
            <a:off x="8259024" y="2493126"/>
            <a:ext cx="440391" cy="386005"/>
            <a:chOff x="1835524" y="804060"/>
            <a:chExt cx="440391" cy="386005"/>
          </a:xfrm>
        </p:grpSpPr>
        <p:sp>
          <p:nvSpPr>
            <p:cNvPr id="310" name="Google Shape;310;p18"/>
            <p:cNvSpPr/>
            <p:nvPr/>
          </p:nvSpPr>
          <p:spPr>
            <a:xfrm>
              <a:off x="1835524" y="804060"/>
              <a:ext cx="410135" cy="386005"/>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chemeClr val="lt1"/>
                </a:solidFill>
                <a:latin typeface="Abel"/>
                <a:ea typeface="Abel"/>
                <a:cs typeface="Abel"/>
                <a:sym typeface="Abel"/>
              </a:endParaRPr>
            </a:p>
          </p:txBody>
        </p:sp>
        <p:sp>
          <p:nvSpPr>
            <p:cNvPr id="311" name="Google Shape;311;p18"/>
            <p:cNvSpPr txBox="1"/>
            <p:nvPr/>
          </p:nvSpPr>
          <p:spPr>
            <a:xfrm>
              <a:off x="1865780" y="843173"/>
              <a:ext cx="4101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3a</a:t>
              </a:r>
              <a:endParaRPr sz="1400" b="0" i="0" u="none" strike="noStrike" cap="none">
                <a:solidFill>
                  <a:schemeClr val="lt1"/>
                </a:solidFill>
                <a:latin typeface="Abel"/>
                <a:ea typeface="Abel"/>
                <a:cs typeface="Abel"/>
                <a:sym typeface="Abe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Google Shape;67;p2"/>
          <p:cNvPicPr preferRelativeResize="0"/>
          <p:nvPr/>
        </p:nvPicPr>
        <p:blipFill rotWithShape="1">
          <a:blip r:embed="rId3">
            <a:alphaModFix amt="85000"/>
          </a:blip>
          <a:srcRect/>
          <a:stretch/>
        </p:blipFill>
        <p:spPr>
          <a:xfrm>
            <a:off x="4381717" y="746448"/>
            <a:ext cx="2640875" cy="1491329"/>
          </a:xfrm>
          <a:prstGeom prst="rect">
            <a:avLst/>
          </a:prstGeom>
          <a:noFill/>
          <a:ln>
            <a:noFill/>
          </a:ln>
          <a:effectLst>
            <a:outerShdw blurRad="190500" algn="tl" rotWithShape="0">
              <a:srgbClr val="000000">
                <a:alpha val="69803"/>
              </a:srgbClr>
            </a:outerShdw>
          </a:effectLst>
        </p:spPr>
      </p:pic>
      <p:pic>
        <p:nvPicPr>
          <p:cNvPr id="68" name="Google Shape;68;p2"/>
          <p:cNvPicPr preferRelativeResize="0"/>
          <p:nvPr/>
        </p:nvPicPr>
        <p:blipFill rotWithShape="1">
          <a:blip r:embed="rId4">
            <a:alphaModFix amt="85000"/>
          </a:blip>
          <a:srcRect/>
          <a:stretch/>
        </p:blipFill>
        <p:spPr>
          <a:xfrm>
            <a:off x="6150839" y="2271720"/>
            <a:ext cx="2743797" cy="1008911"/>
          </a:xfrm>
          <a:prstGeom prst="rect">
            <a:avLst/>
          </a:prstGeom>
          <a:noFill/>
          <a:ln>
            <a:noFill/>
          </a:ln>
          <a:effectLst>
            <a:outerShdw blurRad="190500" algn="tl" rotWithShape="0">
              <a:srgbClr val="000000">
                <a:alpha val="69803"/>
              </a:srgbClr>
            </a:outerShdw>
          </a:effectLst>
        </p:spPr>
      </p:pic>
      <p:pic>
        <p:nvPicPr>
          <p:cNvPr id="69" name="Google Shape;69;p2"/>
          <p:cNvPicPr preferRelativeResize="0"/>
          <p:nvPr/>
        </p:nvPicPr>
        <p:blipFill rotWithShape="1">
          <a:blip r:embed="rId5">
            <a:alphaModFix amt="50000"/>
          </a:blip>
          <a:srcRect/>
          <a:stretch/>
        </p:blipFill>
        <p:spPr>
          <a:xfrm>
            <a:off x="7083606" y="746449"/>
            <a:ext cx="2040937" cy="1072597"/>
          </a:xfrm>
          <a:prstGeom prst="rect">
            <a:avLst/>
          </a:prstGeom>
          <a:noFill/>
          <a:ln>
            <a:noFill/>
          </a:ln>
          <a:effectLst>
            <a:outerShdw blurRad="190500" algn="tl" rotWithShape="0">
              <a:srgbClr val="000000">
                <a:alpha val="69803"/>
              </a:srgbClr>
            </a:outerShdw>
          </a:effectLst>
        </p:spPr>
      </p:pic>
      <p:pic>
        <p:nvPicPr>
          <p:cNvPr id="70" name="Google Shape;70;p2"/>
          <p:cNvPicPr preferRelativeResize="0"/>
          <p:nvPr/>
        </p:nvPicPr>
        <p:blipFill rotWithShape="1">
          <a:blip r:embed="rId6">
            <a:alphaModFix amt="70000"/>
          </a:blip>
          <a:srcRect/>
          <a:stretch/>
        </p:blipFill>
        <p:spPr>
          <a:xfrm>
            <a:off x="2964676" y="4445941"/>
            <a:ext cx="2048087" cy="650036"/>
          </a:xfrm>
          <a:prstGeom prst="rect">
            <a:avLst/>
          </a:prstGeom>
          <a:noFill/>
          <a:ln>
            <a:noFill/>
          </a:ln>
          <a:effectLst>
            <a:outerShdw blurRad="190500" algn="tl" rotWithShape="0">
              <a:srgbClr val="000000">
                <a:alpha val="69803"/>
              </a:srgbClr>
            </a:outerShdw>
          </a:effectLst>
        </p:spPr>
      </p:pic>
      <p:pic>
        <p:nvPicPr>
          <p:cNvPr id="71" name="Google Shape;71;p2"/>
          <p:cNvPicPr preferRelativeResize="0"/>
          <p:nvPr/>
        </p:nvPicPr>
        <p:blipFill rotWithShape="1">
          <a:blip r:embed="rId7">
            <a:alphaModFix amt="85000"/>
          </a:blip>
          <a:srcRect/>
          <a:stretch/>
        </p:blipFill>
        <p:spPr>
          <a:xfrm>
            <a:off x="0" y="3026386"/>
            <a:ext cx="2944409" cy="2117114"/>
          </a:xfrm>
          <a:prstGeom prst="rect">
            <a:avLst/>
          </a:prstGeom>
          <a:noFill/>
          <a:ln>
            <a:noFill/>
          </a:ln>
          <a:effectLst>
            <a:outerShdw blurRad="190500" algn="tl" rotWithShape="0">
              <a:srgbClr val="000000">
                <a:alpha val="69803"/>
              </a:srgbClr>
            </a:outerShdw>
          </a:effectLst>
        </p:spPr>
      </p:pic>
      <p:sp>
        <p:nvSpPr>
          <p:cNvPr id="72" name="Google Shape;72;p2"/>
          <p:cNvSpPr txBox="1">
            <a:spLocks noGrp="1"/>
          </p:cNvSpPr>
          <p:nvPr>
            <p:ph type="title"/>
          </p:nvPr>
        </p:nvSpPr>
        <p:spPr>
          <a:xfrm>
            <a:off x="124835" y="47523"/>
            <a:ext cx="3290718"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Overview</a:t>
            </a:r>
            <a:endParaRPr/>
          </a:p>
        </p:txBody>
      </p:sp>
      <p:sp>
        <p:nvSpPr>
          <p:cNvPr id="73" name="Google Shape;73;p2"/>
          <p:cNvSpPr txBox="1"/>
          <p:nvPr/>
        </p:nvSpPr>
        <p:spPr>
          <a:xfrm>
            <a:off x="50917" y="742355"/>
            <a:ext cx="4330800" cy="2247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The new novel Coronavirus known as Covid19 (SARS CoV-2), has caused one of the most serious health crises globally. Since its global spread last year, we've seen multiple news article around the impact of temperature and humidity on the speed of spread and whether or not the virus thrive in colder temperature. A simple Google search using term "covid spread cold and dry weather news" will lead to  multiple articles from credible sources (statistical and scientific) in favor or against.</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4" name="Google Shape;74;p2"/>
          <p:cNvSpPr txBox="1"/>
          <p:nvPr/>
        </p:nvSpPr>
        <p:spPr>
          <a:xfrm>
            <a:off x="5110225" y="3119988"/>
            <a:ext cx="3290718"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3600"/>
              <a:buFont typeface="Abel"/>
              <a:buNone/>
            </a:pPr>
            <a:r>
              <a:rPr lang="en-US" sz="3600" b="1" i="0" u="none" strike="noStrike" cap="none">
                <a:solidFill>
                  <a:schemeClr val="lt1"/>
                </a:solidFill>
                <a:latin typeface="Abel"/>
                <a:ea typeface="Abel"/>
                <a:cs typeface="Abel"/>
                <a:sym typeface="Abel"/>
              </a:rPr>
              <a:t>Purpose</a:t>
            </a:r>
            <a:endParaRPr/>
          </a:p>
        </p:txBody>
      </p:sp>
      <p:sp>
        <p:nvSpPr>
          <p:cNvPr id="75" name="Google Shape;75;p2"/>
          <p:cNvSpPr txBox="1"/>
          <p:nvPr/>
        </p:nvSpPr>
        <p:spPr>
          <a:xfrm>
            <a:off x="5033030" y="3658387"/>
            <a:ext cx="4057500" cy="738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The purpose of this study is to analyze if colder and </a:t>
            </a:r>
            <a:r>
              <a:rPr lang="en-US">
                <a:solidFill>
                  <a:schemeClr val="lt1"/>
                </a:solidFill>
                <a:latin typeface="Abel"/>
                <a:ea typeface="Abel"/>
                <a:cs typeface="Abel"/>
                <a:sym typeface="Abel"/>
              </a:rPr>
              <a:t>drier</a:t>
            </a:r>
            <a:r>
              <a:rPr lang="en-US" sz="1400" b="0" i="0" u="none" strike="noStrike" cap="none">
                <a:solidFill>
                  <a:schemeClr val="lt1"/>
                </a:solidFill>
                <a:latin typeface="Abel"/>
                <a:ea typeface="Abel"/>
                <a:cs typeface="Abel"/>
                <a:sym typeface="Abel"/>
              </a:rPr>
              <a:t> weather have any impact on the spread of the Covid-19 virus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sldNum" idx="12"/>
          </p:nvPr>
        </p:nvSpPr>
        <p:spPr>
          <a:xfrm>
            <a:off x="8352013" y="3954233"/>
            <a:ext cx="548700" cy="3936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r" rtl="0">
              <a:lnSpc>
                <a:spcPct val="100000"/>
              </a:lnSpc>
              <a:spcBef>
                <a:spcPts val="0"/>
              </a:spcBef>
              <a:spcAft>
                <a:spcPts val="0"/>
              </a:spcAft>
              <a:buSzPts val="1300"/>
              <a:buNone/>
            </a:pPr>
            <a:fld id="{00000000-1234-1234-1234-123412341234}" type="slidenum">
              <a:rPr lang="en-US"/>
              <a:t>3</a:t>
            </a:fld>
            <a:endParaRPr/>
          </a:p>
        </p:txBody>
      </p:sp>
      <p:sp>
        <p:nvSpPr>
          <p:cNvPr id="81" name="Google Shape;81;p3"/>
          <p:cNvSpPr/>
          <p:nvPr/>
        </p:nvSpPr>
        <p:spPr>
          <a:xfrm>
            <a:off x="319577" y="0"/>
            <a:ext cx="4089818" cy="2249344"/>
          </a:xfrm>
          <a:prstGeom prst="rect">
            <a:avLst/>
          </a:prstGeom>
          <a:solidFill>
            <a:srgbClr val="001033">
              <a:alpha val="32941"/>
            </a:srgbClr>
          </a:solidFill>
          <a:ln w="9525" cap="flat" cmpd="sng">
            <a:solidFill>
              <a:srgbClr val="F2F2F2"/>
            </a:solidFill>
            <a:prstDash val="solid"/>
            <a:round/>
            <a:headEnd type="none" w="sm" len="sm"/>
            <a:tailEnd type="none" w="sm" len="sm"/>
          </a:ln>
        </p:spPr>
        <p:txBody>
          <a:bodyPr spcFirstLastPara="1" wrap="square" lIns="91425" tIns="91425" rIns="1371600"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Abel"/>
                <a:ea typeface="Abel"/>
                <a:cs typeface="Abel"/>
                <a:sym typeface="Abel"/>
              </a:rPr>
              <a:t>DATA SOURCES</a:t>
            </a:r>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bel"/>
                <a:ea typeface="Abel"/>
                <a:cs typeface="Abel"/>
                <a:sym typeface="Abel"/>
              </a:rPr>
              <a:t>(Secondary Data)</a:t>
            </a:r>
            <a:endParaRPr sz="1600" b="0" i="0" u="none" strike="noStrike" cap="none">
              <a:solidFill>
                <a:schemeClr val="lt1"/>
              </a:solidFill>
              <a:latin typeface="Abel"/>
              <a:ea typeface="Abel"/>
              <a:cs typeface="Abel"/>
              <a:sym typeface="Abel"/>
            </a:endParaRPr>
          </a:p>
          <a:p>
            <a:pPr marL="0" marR="0" lvl="0" indent="0" algn="l" rtl="0">
              <a:lnSpc>
                <a:spcPct val="100000"/>
              </a:lnSpc>
              <a:spcBef>
                <a:spcPts val="0"/>
              </a:spcBef>
              <a:spcAft>
                <a:spcPts val="0"/>
              </a:spcAft>
              <a:buNone/>
            </a:pPr>
            <a:endParaRPr sz="1400" b="0" i="0" u="none" strike="noStrike" cap="none">
              <a:solidFill>
                <a:schemeClr val="lt1"/>
              </a:solidFill>
              <a:latin typeface="Encode Sans Semi Condensed"/>
              <a:ea typeface="Encode Sans Semi Condensed"/>
              <a:cs typeface="Encode Sans Semi Condensed"/>
              <a:sym typeface="Encode Sans Semi Condensed"/>
            </a:endParaRPr>
          </a:p>
        </p:txBody>
      </p:sp>
      <p:sp>
        <p:nvSpPr>
          <p:cNvPr id="82" name="Google Shape;82;p3"/>
          <p:cNvSpPr/>
          <p:nvPr/>
        </p:nvSpPr>
        <p:spPr>
          <a:xfrm>
            <a:off x="4572000" y="0"/>
            <a:ext cx="4328713" cy="2249344"/>
          </a:xfrm>
          <a:prstGeom prst="rect">
            <a:avLst/>
          </a:prstGeom>
          <a:solidFill>
            <a:srgbClr val="001033">
              <a:alpha val="32941"/>
            </a:srgbClr>
          </a:solidFill>
          <a:ln w="9525" cap="flat" cmpd="sng">
            <a:solidFill>
              <a:srgbClr val="F2F2F2"/>
            </a:solidFill>
            <a:prstDash val="solid"/>
            <a:round/>
            <a:headEnd type="none" w="sm" len="sm"/>
            <a:tailEnd type="none" w="sm" len="sm"/>
          </a:ln>
        </p:spPr>
        <p:txBody>
          <a:bodyPr spcFirstLastPara="1" wrap="square" lIns="1371600"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en-US" sz="2400" b="1" i="0" u="none" strike="noStrike" cap="none">
                <a:solidFill>
                  <a:schemeClr val="lt1"/>
                </a:solidFill>
                <a:latin typeface="Abel"/>
                <a:ea typeface="Abel"/>
                <a:cs typeface="Abel"/>
                <a:sym typeface="Abel"/>
              </a:rPr>
              <a:t>PROJECT SCOPE</a:t>
            </a:r>
            <a:endParaRPr sz="2400" b="1" i="0" u="none" strike="noStrike" cap="none">
              <a:solidFill>
                <a:schemeClr val="lt1"/>
              </a:solidFill>
              <a:latin typeface="Abel"/>
              <a:ea typeface="Abel"/>
              <a:cs typeface="Abel"/>
              <a:sym typeface="Abel"/>
            </a:endParaRPr>
          </a:p>
        </p:txBody>
      </p:sp>
      <p:sp>
        <p:nvSpPr>
          <p:cNvPr id="83" name="Google Shape;83;p3"/>
          <p:cNvSpPr/>
          <p:nvPr/>
        </p:nvSpPr>
        <p:spPr>
          <a:xfrm>
            <a:off x="319577" y="2316715"/>
            <a:ext cx="4089818" cy="2672144"/>
          </a:xfrm>
          <a:prstGeom prst="rect">
            <a:avLst/>
          </a:prstGeom>
          <a:solidFill>
            <a:srgbClr val="001033">
              <a:alpha val="32941"/>
            </a:srgbClr>
          </a:solidFill>
          <a:ln w="9525" cap="flat" cmpd="sng">
            <a:solidFill>
              <a:srgbClr val="F2F2F2"/>
            </a:solidFill>
            <a:prstDash val="solid"/>
            <a:round/>
            <a:headEnd type="none" w="sm" len="sm"/>
            <a:tailEnd type="none" w="sm" len="sm"/>
          </a:ln>
        </p:spPr>
        <p:txBody>
          <a:bodyPr spcFirstLastPara="1" wrap="square" lIns="91425" tIns="91425" rIns="1371600" bIns="91425" anchor="b" anchorCtr="0">
            <a:noAutofit/>
          </a:bodyPr>
          <a:lstStyle/>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600"/>
              </a:spcBef>
              <a:spcAft>
                <a:spcPts val="0"/>
              </a:spcAft>
              <a:buClr>
                <a:schemeClr val="dk1"/>
              </a:buClr>
              <a:buSzPts val="1100"/>
              <a:buFont typeface="Arial"/>
              <a:buNone/>
            </a:pPr>
            <a:endParaRPr sz="1400" b="0" i="0" u="none" strike="noStrike" cap="none">
              <a:solidFill>
                <a:schemeClr val="lt1"/>
              </a:solidFill>
              <a:latin typeface="Encode Sans Semi Condensed"/>
              <a:ea typeface="Encode Sans Semi Condensed"/>
              <a:cs typeface="Encode Sans Semi Condensed"/>
              <a:sym typeface="Encode Sans Semi Condensed"/>
            </a:endParaRPr>
          </a:p>
          <a:p>
            <a:pPr marL="0" marR="0" lvl="0" indent="0" algn="l" rtl="0">
              <a:lnSpc>
                <a:spcPct val="100000"/>
              </a:lnSpc>
              <a:spcBef>
                <a:spcPts val="600"/>
              </a:spcBef>
              <a:spcAft>
                <a:spcPts val="600"/>
              </a:spcAft>
              <a:buClr>
                <a:schemeClr val="dk1"/>
              </a:buClr>
              <a:buSzPts val="1100"/>
              <a:buFont typeface="Arial"/>
              <a:buNone/>
            </a:pPr>
            <a:r>
              <a:rPr lang="en-US" sz="2400" b="1" i="0" u="none" strike="noStrike" cap="none">
                <a:solidFill>
                  <a:schemeClr val="lt1"/>
                </a:solidFill>
                <a:latin typeface="Abel"/>
                <a:ea typeface="Abel"/>
                <a:cs typeface="Abel"/>
                <a:sym typeface="Abel"/>
              </a:rPr>
              <a:t>VARIABLES</a:t>
            </a:r>
            <a:endParaRPr sz="2400" b="0" i="0" u="none" strike="noStrike" cap="none">
              <a:solidFill>
                <a:schemeClr val="lt1"/>
              </a:solidFill>
              <a:latin typeface="Abel"/>
              <a:ea typeface="Abel"/>
              <a:cs typeface="Abel"/>
              <a:sym typeface="Abel"/>
            </a:endParaRPr>
          </a:p>
        </p:txBody>
      </p:sp>
      <p:sp>
        <p:nvSpPr>
          <p:cNvPr id="84" name="Google Shape;84;p3"/>
          <p:cNvSpPr/>
          <p:nvPr/>
        </p:nvSpPr>
        <p:spPr>
          <a:xfrm>
            <a:off x="4572000" y="2316715"/>
            <a:ext cx="4328713" cy="2672144"/>
          </a:xfrm>
          <a:prstGeom prst="rect">
            <a:avLst/>
          </a:prstGeom>
          <a:solidFill>
            <a:srgbClr val="001033">
              <a:alpha val="32941"/>
            </a:srgbClr>
          </a:solidFill>
          <a:ln w="9525" cap="flat" cmpd="sng">
            <a:solidFill>
              <a:srgbClr val="F2F2F2"/>
            </a:solidFill>
            <a:prstDash val="solid"/>
            <a:round/>
            <a:headEnd type="none" w="sm" len="sm"/>
            <a:tailEnd type="none" w="sm" len="sm"/>
          </a:ln>
        </p:spPr>
        <p:txBody>
          <a:bodyPr spcFirstLastPara="1" wrap="square" lIns="1371600" tIns="91425" rIns="91425" bIns="91425" anchor="b" anchorCtr="0">
            <a:noAutofit/>
          </a:bodyPr>
          <a:lstStyle/>
          <a:p>
            <a:pPr marL="0" marR="0" lvl="0" indent="0" algn="r" rtl="0">
              <a:lnSpc>
                <a:spcPct val="100000"/>
              </a:lnSpc>
              <a:spcBef>
                <a:spcPts val="0"/>
              </a:spcBef>
              <a:spcAft>
                <a:spcPts val="0"/>
              </a:spcAft>
              <a:buClr>
                <a:schemeClr val="dk1"/>
              </a:buClr>
              <a:buSzPts val="1100"/>
              <a:buFont typeface="Arial"/>
              <a:buNone/>
            </a:pPr>
            <a:r>
              <a:rPr lang="en-US" sz="2400" b="1" i="0" u="none" strike="noStrike" cap="none" dirty="0">
                <a:solidFill>
                  <a:schemeClr val="lt1"/>
                </a:solidFill>
                <a:latin typeface="Abel"/>
                <a:ea typeface="Abel"/>
                <a:cs typeface="Abel"/>
                <a:sym typeface="Abel"/>
              </a:rPr>
              <a:t>LIMITATIONS &amp; ASSUMPTIONS </a:t>
            </a:r>
            <a:endParaRPr sz="2400" b="0" i="0" u="none" strike="noStrike" cap="none" dirty="0">
              <a:solidFill>
                <a:schemeClr val="lt1"/>
              </a:solidFill>
              <a:latin typeface="Abel"/>
              <a:ea typeface="Abel"/>
              <a:cs typeface="Abel"/>
              <a:sym typeface="Abel"/>
            </a:endParaRPr>
          </a:p>
        </p:txBody>
      </p:sp>
      <p:sp>
        <p:nvSpPr>
          <p:cNvPr id="85" name="Google Shape;85;p3"/>
          <p:cNvSpPr/>
          <p:nvPr/>
        </p:nvSpPr>
        <p:spPr>
          <a:xfrm>
            <a:off x="3118882" y="837267"/>
            <a:ext cx="2581024" cy="2824154"/>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rot="5400000">
            <a:off x="3159921" y="952005"/>
            <a:ext cx="2824156" cy="2581024"/>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rot="10800000">
            <a:off x="3295342" y="1112535"/>
            <a:ext cx="2581024" cy="24087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rot="-5400000">
            <a:off x="3205034" y="1031796"/>
            <a:ext cx="2408720" cy="2581024"/>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txBox="1"/>
          <p:nvPr/>
        </p:nvSpPr>
        <p:spPr>
          <a:xfrm>
            <a:off x="349594" y="904638"/>
            <a:ext cx="293189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err="1">
                <a:solidFill>
                  <a:schemeClr val="lt1"/>
                </a:solidFill>
                <a:latin typeface="Abel"/>
                <a:ea typeface="Abel"/>
                <a:cs typeface="Abel"/>
                <a:sym typeface="Abel"/>
              </a:rPr>
              <a:t>Covid</a:t>
            </a:r>
            <a:r>
              <a:rPr lang="en-US" sz="1400" b="1" i="0" u="none" strike="noStrike" cap="none" dirty="0">
                <a:solidFill>
                  <a:schemeClr val="lt1"/>
                </a:solidFill>
                <a:latin typeface="Abel"/>
                <a:ea typeface="Abel"/>
                <a:cs typeface="Abel"/>
                <a:sym typeface="Abel"/>
              </a:rPr>
              <a:t> cases data</a:t>
            </a:r>
            <a:endParaRPr dirty="0"/>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err="1">
                <a:solidFill>
                  <a:schemeClr val="lt1"/>
                </a:solidFill>
                <a:latin typeface="Abel"/>
                <a:ea typeface="Abel"/>
                <a:cs typeface="Abel"/>
                <a:sym typeface="Abel"/>
              </a:rPr>
              <a:t>Seade</a:t>
            </a:r>
            <a:r>
              <a:rPr lang="en-US" sz="1000" b="0" i="0" u="none" strike="noStrike" cap="none" dirty="0">
                <a:solidFill>
                  <a:schemeClr val="lt1"/>
                </a:solidFill>
                <a:latin typeface="Abel"/>
                <a:ea typeface="Abel"/>
                <a:cs typeface="Abel"/>
                <a:sym typeface="Abel"/>
              </a:rPr>
              <a:t> Foundation Statistics Agency of the State of Sao Paulo </a:t>
            </a:r>
            <a:r>
              <a:rPr lang="en-US" sz="1000" b="0" i="0" u="none" strike="noStrike" cap="none" baseline="30000" dirty="0">
                <a:solidFill>
                  <a:schemeClr val="lt1"/>
                </a:solidFill>
                <a:latin typeface="Abel"/>
                <a:ea typeface="Abel"/>
                <a:cs typeface="Abel"/>
                <a:sym typeface="Abel"/>
              </a:rPr>
              <a:t>[1]</a:t>
            </a:r>
            <a:endParaRPr sz="1000" b="0" i="0" u="none" strike="noStrike" cap="none" dirty="0">
              <a:solidFill>
                <a:schemeClr val="lt1"/>
              </a:solidFill>
              <a:latin typeface="Abel"/>
              <a:ea typeface="Abel"/>
              <a:cs typeface="Abel"/>
              <a:sym typeface="Abel"/>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dirty="0">
                <a:solidFill>
                  <a:schemeClr val="lt1"/>
                </a:solidFill>
                <a:latin typeface="Abel"/>
                <a:ea typeface="Abel"/>
                <a:cs typeface="Abel"/>
                <a:sym typeface="Abel"/>
              </a:rPr>
              <a:t>NYC Department of Health and Mental Hygiene</a:t>
            </a:r>
            <a:r>
              <a:rPr lang="en-US" sz="1000" b="0" i="0" u="none" strike="noStrike" cap="none" baseline="30000" dirty="0">
                <a:solidFill>
                  <a:schemeClr val="lt1"/>
                </a:solidFill>
                <a:latin typeface="Abel"/>
                <a:ea typeface="Abel"/>
                <a:cs typeface="Abel"/>
                <a:sym typeface="Abel"/>
              </a:rPr>
              <a:t> [2]</a:t>
            </a:r>
            <a:endParaRPr sz="1000" b="0" i="0" u="none" strike="noStrike" cap="none" dirty="0">
              <a:solidFill>
                <a:schemeClr val="lt1"/>
              </a:solidFill>
              <a:latin typeface="Abel"/>
              <a:ea typeface="Abel"/>
              <a:cs typeface="Abel"/>
              <a:sym typeface="Abel"/>
            </a:endParaRPr>
          </a:p>
        </p:txBody>
      </p:sp>
      <p:sp>
        <p:nvSpPr>
          <p:cNvPr id="90" name="Google Shape;90;p3"/>
          <p:cNvSpPr txBox="1"/>
          <p:nvPr/>
        </p:nvSpPr>
        <p:spPr>
          <a:xfrm>
            <a:off x="374400" y="1711407"/>
            <a:ext cx="37192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bel"/>
                <a:ea typeface="Abel"/>
                <a:cs typeface="Abel"/>
                <a:sym typeface="Abel"/>
              </a:rPr>
              <a:t>Weather 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OpenWeatherMap</a:t>
            </a:r>
            <a:r>
              <a:rPr lang="en-US" sz="1000" b="0" i="0" u="none" strike="noStrike" cap="none" baseline="30000">
                <a:solidFill>
                  <a:schemeClr val="lt1"/>
                </a:solidFill>
                <a:latin typeface="Abel"/>
                <a:ea typeface="Abel"/>
                <a:cs typeface="Abel"/>
                <a:sym typeface="Abel"/>
              </a:rPr>
              <a:t>[3]</a:t>
            </a:r>
            <a:endParaRPr/>
          </a:p>
        </p:txBody>
      </p:sp>
      <p:sp>
        <p:nvSpPr>
          <p:cNvPr id="91" name="Google Shape;91;p3"/>
          <p:cNvSpPr txBox="1"/>
          <p:nvPr/>
        </p:nvSpPr>
        <p:spPr>
          <a:xfrm>
            <a:off x="307330" y="2357544"/>
            <a:ext cx="2849297"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bel"/>
                <a:ea typeface="Abel"/>
                <a:cs typeface="Abel"/>
                <a:sym typeface="Abel"/>
              </a:rPr>
              <a:t>Target</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mavg_7day_per_100k_new_cases </a:t>
            </a:r>
            <a:br>
              <a:rPr lang="en-US" sz="1000" b="0" i="0" u="none" strike="noStrike" cap="none">
                <a:solidFill>
                  <a:schemeClr val="lt1"/>
                </a:solidFill>
                <a:latin typeface="Abel"/>
                <a:ea typeface="Abel"/>
                <a:cs typeface="Abel"/>
                <a:sym typeface="Abel"/>
              </a:rPr>
            </a:br>
            <a:r>
              <a:rPr lang="en-US" sz="1000" b="0" i="0" u="none" strike="noStrike" cap="none">
                <a:solidFill>
                  <a:schemeClr val="lt1"/>
                </a:solidFill>
                <a:latin typeface="Abel"/>
                <a:ea typeface="Abel"/>
                <a:cs typeface="Abel"/>
                <a:sym typeface="Abel"/>
              </a:rPr>
              <a:t>(7 days moving average of  covid19 new cases for the city) </a:t>
            </a:r>
            <a:endParaRPr/>
          </a:p>
        </p:txBody>
      </p:sp>
      <p:sp>
        <p:nvSpPr>
          <p:cNvPr id="92" name="Google Shape;92;p3"/>
          <p:cNvSpPr txBox="1"/>
          <p:nvPr/>
        </p:nvSpPr>
        <p:spPr>
          <a:xfrm>
            <a:off x="5940542" y="777832"/>
            <a:ext cx="2853900" cy="138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bel"/>
                <a:ea typeface="Abel"/>
                <a:cs typeface="Abel"/>
                <a:sym typeface="Abel"/>
              </a:rPr>
              <a:t>Limited to 2 cities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New York</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Sao Paulo</a:t>
            </a:r>
            <a:endParaRPr/>
          </a:p>
          <a:p>
            <a:pPr marL="0" marR="0" lvl="0" indent="0" algn="l" rtl="0">
              <a:lnSpc>
                <a:spcPct val="100000"/>
              </a:lnSpc>
              <a:spcBef>
                <a:spcPts val="0"/>
              </a:spcBef>
              <a:spcAft>
                <a:spcPts val="0"/>
              </a:spcAft>
              <a:buNone/>
            </a:pPr>
            <a:endParaRPr sz="1000" b="0" i="0" u="none" strike="noStrike" cap="none">
              <a:solidFill>
                <a:schemeClr val="lt1"/>
              </a:solidFill>
              <a:latin typeface="Abel"/>
              <a:ea typeface="Abel"/>
              <a:cs typeface="Abel"/>
              <a:sym typeface="Abel"/>
            </a:endParaRPr>
          </a:p>
          <a:p>
            <a:pPr marL="0" marR="0" lvl="0" indent="0" algn="l" rtl="0">
              <a:lnSpc>
                <a:spcPct val="100000"/>
              </a:lnSpc>
              <a:spcBef>
                <a:spcPts val="0"/>
              </a:spcBef>
              <a:spcAft>
                <a:spcPts val="0"/>
              </a:spcAft>
              <a:buNone/>
            </a:pPr>
            <a:endParaRPr sz="1000" b="0" i="0" u="none" strike="noStrike" cap="none">
              <a:solidFill>
                <a:schemeClr val="lt1"/>
              </a:solidFill>
              <a:latin typeface="Abel"/>
              <a:ea typeface="Abel"/>
              <a:cs typeface="Abel"/>
              <a:sym typeface="Abel"/>
            </a:endParaRPr>
          </a:p>
          <a:p>
            <a:pPr marL="0" marR="0" lvl="0" indent="0" algn="l" rtl="0">
              <a:lnSpc>
                <a:spcPct val="100000"/>
              </a:lnSpc>
              <a:spcBef>
                <a:spcPts val="0"/>
              </a:spcBef>
              <a:spcAft>
                <a:spcPts val="0"/>
              </a:spcAft>
              <a:buNone/>
            </a:pPr>
            <a:r>
              <a:rPr lang="en-US" sz="1000" b="0" i="0" u="none" strike="noStrike" cap="none">
                <a:solidFill>
                  <a:schemeClr val="lt1"/>
                </a:solidFill>
                <a:latin typeface="Abel"/>
                <a:ea typeface="Abel"/>
                <a:cs typeface="Abel"/>
                <a:sym typeface="Abel"/>
              </a:rPr>
              <a:t>Cities </a:t>
            </a:r>
            <a:r>
              <a:rPr lang="en-US" sz="1000">
                <a:solidFill>
                  <a:schemeClr val="lt1"/>
                </a:solidFill>
                <a:latin typeface="Abel"/>
                <a:ea typeface="Abel"/>
                <a:cs typeface="Abel"/>
                <a:sym typeface="Abel"/>
              </a:rPr>
              <a:t>were</a:t>
            </a:r>
            <a:r>
              <a:rPr lang="en-US" sz="1000" b="0" i="0" u="none" strike="noStrike" cap="none">
                <a:solidFill>
                  <a:schemeClr val="lt1"/>
                </a:solidFill>
                <a:latin typeface="Abel"/>
                <a:ea typeface="Abel"/>
                <a:cs typeface="Abel"/>
                <a:sym typeface="Abel"/>
              </a:rPr>
              <a:t> selected based on similar population per 100,000, covid cases, weather differences and  covid response.</a:t>
            </a:r>
            <a:endParaRPr sz="1000" b="0" i="0" u="none" strike="noStrike" cap="none">
              <a:solidFill>
                <a:schemeClr val="lt1"/>
              </a:solidFill>
              <a:latin typeface="Abel"/>
              <a:ea typeface="Abel"/>
              <a:cs typeface="Abel"/>
              <a:sym typeface="Abel"/>
            </a:endParaRPr>
          </a:p>
        </p:txBody>
      </p:sp>
      <p:sp>
        <p:nvSpPr>
          <p:cNvPr id="93" name="Google Shape;93;p3"/>
          <p:cNvSpPr txBox="1"/>
          <p:nvPr/>
        </p:nvSpPr>
        <p:spPr>
          <a:xfrm>
            <a:off x="307330" y="3235185"/>
            <a:ext cx="3694587"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bel"/>
                <a:ea typeface="Abel"/>
                <a:cs typeface="Abel"/>
                <a:sym typeface="Abel"/>
              </a:rPr>
              <a:t>Weather data</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mavg_15_temp </a:t>
            </a:r>
            <a:br>
              <a:rPr lang="en-US" sz="1000" b="0" i="0" u="none" strike="noStrike" cap="none">
                <a:solidFill>
                  <a:schemeClr val="lt1"/>
                </a:solidFill>
                <a:latin typeface="Abel"/>
                <a:ea typeface="Abel"/>
                <a:cs typeface="Abel"/>
                <a:sym typeface="Abel"/>
              </a:rPr>
            </a:br>
            <a:r>
              <a:rPr lang="en-US" sz="1000" b="0" i="0" u="none" strike="noStrike" cap="none">
                <a:solidFill>
                  <a:schemeClr val="lt1"/>
                </a:solidFill>
                <a:latin typeface="Abel"/>
                <a:ea typeface="Abel"/>
                <a:cs typeface="Abel"/>
                <a:sym typeface="Abel"/>
              </a:rPr>
              <a:t>(15 days moving average of temperature for the city)</a:t>
            </a:r>
            <a:br>
              <a:rPr lang="en-US" sz="1000" b="0" i="0" u="none" strike="noStrike" cap="none">
                <a:solidFill>
                  <a:schemeClr val="lt1"/>
                </a:solidFill>
                <a:latin typeface="Abel"/>
                <a:ea typeface="Abel"/>
                <a:cs typeface="Abel"/>
                <a:sym typeface="Abel"/>
              </a:rPr>
            </a:br>
            <a:endParaRPr sz="1000" b="0" i="0" u="none" strike="noStrike" cap="none">
              <a:solidFill>
                <a:schemeClr val="lt1"/>
              </a:solidFill>
              <a:latin typeface="Abel"/>
              <a:ea typeface="Abel"/>
              <a:cs typeface="Abel"/>
              <a:sym typeface="Abel"/>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mavg_15_humidity </a:t>
            </a:r>
            <a:br>
              <a:rPr lang="en-US" sz="1000" b="0" i="0" u="none" strike="noStrike" cap="none">
                <a:solidFill>
                  <a:schemeClr val="lt1"/>
                </a:solidFill>
                <a:latin typeface="Abel"/>
                <a:ea typeface="Abel"/>
                <a:cs typeface="Abel"/>
                <a:sym typeface="Abel"/>
              </a:rPr>
            </a:br>
            <a:r>
              <a:rPr lang="en-US" sz="1000" b="0" i="0" u="none" strike="noStrike" cap="none">
                <a:solidFill>
                  <a:schemeClr val="lt1"/>
                </a:solidFill>
                <a:latin typeface="Abel"/>
                <a:ea typeface="Abel"/>
                <a:cs typeface="Abel"/>
                <a:sym typeface="Abel"/>
              </a:rPr>
              <a:t>(15 days moving average of humidity for the city)</a:t>
            </a:r>
            <a:endParaRPr/>
          </a:p>
          <a:p>
            <a:pPr marL="171450" marR="0" lvl="0" indent="-107950" algn="l" rtl="0">
              <a:lnSpc>
                <a:spcPct val="100000"/>
              </a:lnSpc>
              <a:spcBef>
                <a:spcPts val="0"/>
              </a:spcBef>
              <a:spcAft>
                <a:spcPts val="0"/>
              </a:spcAft>
              <a:buClr>
                <a:schemeClr val="lt1"/>
              </a:buClr>
              <a:buSzPts val="1000"/>
              <a:buFont typeface="Arial"/>
              <a:buNone/>
            </a:pPr>
            <a:endParaRPr sz="1000" b="0" i="0" u="none" strike="noStrike" cap="none">
              <a:solidFill>
                <a:schemeClr val="lt1"/>
              </a:solidFill>
              <a:latin typeface="Abel"/>
              <a:ea typeface="Abel"/>
              <a:cs typeface="Abel"/>
              <a:sym typeface="Abel"/>
            </a:endParaRPr>
          </a:p>
        </p:txBody>
      </p:sp>
      <p:sp>
        <p:nvSpPr>
          <p:cNvPr id="94" name="Google Shape;94;p3"/>
          <p:cNvSpPr txBox="1"/>
          <p:nvPr/>
        </p:nvSpPr>
        <p:spPr>
          <a:xfrm>
            <a:off x="5773974" y="2412055"/>
            <a:ext cx="3126600" cy="1477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chemeClr val="lt1"/>
                </a:solidFill>
                <a:latin typeface="Abel"/>
                <a:ea typeface="Abel"/>
                <a:cs typeface="Abel"/>
                <a:sym typeface="Abel"/>
              </a:rPr>
              <a:t>Standalone Study </a:t>
            </a:r>
            <a:br>
              <a:rPr lang="en-US" sz="1200" b="0" i="0" u="none" strike="noStrike" cap="none">
                <a:solidFill>
                  <a:schemeClr val="lt1"/>
                </a:solidFill>
                <a:latin typeface="Abel"/>
                <a:ea typeface="Abel"/>
                <a:cs typeface="Abel"/>
                <a:sym typeface="Abel"/>
              </a:rPr>
            </a:br>
            <a:r>
              <a:rPr lang="en-US" sz="1100" b="0" i="0" u="none" strike="noStrike" cap="none">
                <a:solidFill>
                  <a:schemeClr val="lt1"/>
                </a:solidFill>
                <a:latin typeface="Abel"/>
                <a:ea typeface="Abel"/>
                <a:cs typeface="Abel"/>
                <a:sym typeface="Abel"/>
              </a:rPr>
              <a:t>(Considers all other parameters were constant like testing, lockdowns, vaccinations, etc.)</a:t>
            </a:r>
            <a:endParaRPr/>
          </a:p>
          <a:p>
            <a:pPr marL="285750" marR="0" lvl="0" indent="-20955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chemeClr val="lt1"/>
                </a:solidFill>
                <a:latin typeface="Abel"/>
                <a:ea typeface="Abel"/>
                <a:cs typeface="Abel"/>
                <a:sym typeface="Abel"/>
              </a:rPr>
              <a:t>Integrity of data sources </a:t>
            </a:r>
            <a:br>
              <a:rPr lang="en-US" sz="1200" b="0" i="0" u="none" strike="noStrike" cap="none">
                <a:solidFill>
                  <a:schemeClr val="lt1"/>
                </a:solidFill>
                <a:latin typeface="Abel"/>
                <a:ea typeface="Abel"/>
                <a:cs typeface="Abel"/>
                <a:sym typeface="Abel"/>
              </a:rPr>
            </a:br>
            <a:r>
              <a:rPr lang="en-US" sz="1100" b="0" i="0" u="none" strike="noStrike" cap="none">
                <a:solidFill>
                  <a:schemeClr val="lt1"/>
                </a:solidFill>
                <a:latin typeface="Abel"/>
                <a:ea typeface="Abel"/>
                <a:cs typeface="Abel"/>
                <a:sym typeface="Abel"/>
              </a:rPr>
              <a:t>(Data collection and reporting w</a:t>
            </a:r>
            <a:r>
              <a:rPr lang="en-US" sz="1100">
                <a:solidFill>
                  <a:schemeClr val="lt1"/>
                </a:solidFill>
                <a:latin typeface="Abel"/>
                <a:ea typeface="Abel"/>
                <a:cs typeface="Abel"/>
                <a:sym typeface="Abel"/>
              </a:rPr>
              <a:t>ere</a:t>
            </a:r>
            <a:r>
              <a:rPr lang="en-US" sz="1100" b="0" i="0" u="none" strike="noStrike" cap="none">
                <a:solidFill>
                  <a:schemeClr val="lt1"/>
                </a:solidFill>
                <a:latin typeface="Abel"/>
                <a:ea typeface="Abel"/>
                <a:cs typeface="Abel"/>
                <a:sym typeface="Abel"/>
              </a:rPr>
              <a:t> reliable and neutral)</a:t>
            </a:r>
            <a:endParaRPr/>
          </a:p>
          <a:p>
            <a:pPr marL="171450" marR="0" lvl="0" indent="-107950" algn="l" rtl="0">
              <a:lnSpc>
                <a:spcPct val="100000"/>
              </a:lnSpc>
              <a:spcBef>
                <a:spcPts val="0"/>
              </a:spcBef>
              <a:spcAft>
                <a:spcPts val="0"/>
              </a:spcAft>
              <a:buClr>
                <a:schemeClr val="lt1"/>
              </a:buClr>
              <a:buSzPts val="1000"/>
              <a:buFont typeface="Arial"/>
              <a:buNone/>
            </a:pPr>
            <a:endParaRPr sz="1000" b="0" i="0" u="none" strike="noStrike" cap="none">
              <a:solidFill>
                <a:schemeClr val="lt1"/>
              </a:solidFill>
              <a:latin typeface="Abel"/>
              <a:ea typeface="Abel"/>
              <a:cs typeface="Abel"/>
              <a:sym typeface="Abel"/>
            </a:endParaRPr>
          </a:p>
        </p:txBody>
      </p:sp>
      <p:grpSp>
        <p:nvGrpSpPr>
          <p:cNvPr id="95" name="Google Shape;95;p3" descr="{&quot;Key&quot;:&quot;POWER_USER_SHAPE_ICON&quot;,&quot;Value&quot;:&quot;POWER_USER_SHAPE_ICON_STYLE_1&quot;}"/>
          <p:cNvGrpSpPr/>
          <p:nvPr/>
        </p:nvGrpSpPr>
        <p:grpSpPr>
          <a:xfrm>
            <a:off x="3514366" y="1474841"/>
            <a:ext cx="792437" cy="671059"/>
            <a:chOff x="2879725" y="4430713"/>
            <a:chExt cx="901701" cy="763587"/>
          </a:xfrm>
        </p:grpSpPr>
        <p:sp>
          <p:nvSpPr>
            <p:cNvPr id="96" name="Google Shape;96;p3"/>
            <p:cNvSpPr/>
            <p:nvPr/>
          </p:nvSpPr>
          <p:spPr>
            <a:xfrm>
              <a:off x="3532188" y="4525963"/>
              <a:ext cx="79375" cy="136525"/>
            </a:xfrm>
            <a:custGeom>
              <a:avLst/>
              <a:gdLst/>
              <a:ahLst/>
              <a:cxnLst/>
              <a:rect l="l" t="t" r="r" b="b"/>
              <a:pathLst>
                <a:path w="113" h="192" extrusionOk="0">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 name="Google Shape;97;p3"/>
            <p:cNvSpPr/>
            <p:nvPr/>
          </p:nvSpPr>
          <p:spPr>
            <a:xfrm>
              <a:off x="3235325" y="4430713"/>
              <a:ext cx="517525" cy="319088"/>
            </a:xfrm>
            <a:custGeom>
              <a:avLst/>
              <a:gdLst/>
              <a:ahLst/>
              <a:cxnLst/>
              <a:rect l="l" t="t" r="r" b="b"/>
              <a:pathLst>
                <a:path w="728" h="449" extrusionOk="0">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 name="Google Shape;98;p3"/>
            <p:cNvSpPr/>
            <p:nvPr/>
          </p:nvSpPr>
          <p:spPr>
            <a:xfrm>
              <a:off x="3284538" y="4525963"/>
              <a:ext cx="190500" cy="106363"/>
            </a:xfrm>
            <a:custGeom>
              <a:avLst/>
              <a:gdLst/>
              <a:ahLst/>
              <a:cxnLst/>
              <a:rect l="l" t="t" r="r" b="b"/>
              <a:pathLst>
                <a:path w="268" h="148" extrusionOk="0">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3"/>
            <p:cNvSpPr/>
            <p:nvPr/>
          </p:nvSpPr>
          <p:spPr>
            <a:xfrm>
              <a:off x="3162300" y="4754563"/>
              <a:ext cx="179388" cy="225425"/>
            </a:xfrm>
            <a:custGeom>
              <a:avLst/>
              <a:gdLst/>
              <a:ahLst/>
              <a:cxnLst/>
              <a:rect l="l" t="t" r="r" b="b"/>
              <a:pathLst>
                <a:path w="252" h="317" extrusionOk="0">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3"/>
            <p:cNvSpPr/>
            <p:nvPr/>
          </p:nvSpPr>
          <p:spPr>
            <a:xfrm>
              <a:off x="3370263" y="4660900"/>
              <a:ext cx="411163" cy="398463"/>
            </a:xfrm>
            <a:custGeom>
              <a:avLst/>
              <a:gdLst/>
              <a:ahLst/>
              <a:cxnLst/>
              <a:rect l="l" t="t" r="r" b="b"/>
              <a:pathLst>
                <a:path w="577" h="561" extrusionOk="0">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3"/>
            <p:cNvSpPr/>
            <p:nvPr/>
          </p:nvSpPr>
          <p:spPr>
            <a:xfrm>
              <a:off x="2879725" y="4638675"/>
              <a:ext cx="592138" cy="555625"/>
            </a:xfrm>
            <a:custGeom>
              <a:avLst/>
              <a:gdLst/>
              <a:ahLst/>
              <a:cxnLst/>
              <a:rect l="l" t="t" r="r" b="b"/>
              <a:pathLst>
                <a:path w="830" h="781" extrusionOk="0">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solidFill>
              <a:srgbClr val="AEEEF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 name="Google Shape;102;p3" descr="{&quot;Key&quot;:&quot;POWER_USER_SHAPE_ICON&quot;,&quot;Value&quot;:&quot;POWER_USER_SHAPE_ICON_STYLE_1&quot;}"/>
          <p:cNvGrpSpPr/>
          <p:nvPr/>
        </p:nvGrpSpPr>
        <p:grpSpPr>
          <a:xfrm>
            <a:off x="4716611" y="1558549"/>
            <a:ext cx="541633" cy="542925"/>
            <a:chOff x="33" y="33"/>
            <a:chExt cx="419" cy="420"/>
          </a:xfrm>
        </p:grpSpPr>
        <p:sp>
          <p:nvSpPr>
            <p:cNvPr id="103" name="Google Shape;103;p3"/>
            <p:cNvSpPr/>
            <p:nvPr/>
          </p:nvSpPr>
          <p:spPr>
            <a:xfrm>
              <a:off x="33" y="33"/>
              <a:ext cx="419" cy="420"/>
            </a:xfrm>
            <a:custGeom>
              <a:avLst/>
              <a:gdLst/>
              <a:ahLst/>
              <a:cxnLst/>
              <a:rect l="l" t="t" r="r" b="b"/>
              <a:pathLst>
                <a:path w="1116" h="1116" extrusionOk="0">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solidFill>
              <a:srgbClr val="AEEEFA"/>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 name="Google Shape;104;p3"/>
            <p:cNvSpPr/>
            <p:nvPr/>
          </p:nvSpPr>
          <p:spPr>
            <a:xfrm>
              <a:off x="33" y="33"/>
              <a:ext cx="419" cy="420"/>
            </a:xfrm>
            <a:custGeom>
              <a:avLst/>
              <a:gdLst/>
              <a:ahLst/>
              <a:cxnLst/>
              <a:rect l="l" t="t" r="r" b="b"/>
              <a:pathLst>
                <a:path w="1116" h="1116" extrusionOk="0">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solidFill>
              <a:srgbClr val="AEEEFA"/>
            </a:solidFill>
            <a:ln w="9525" cap="rnd"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05" name="Google Shape;105;p3"/>
          <p:cNvSpPr/>
          <p:nvPr/>
        </p:nvSpPr>
        <p:spPr>
          <a:xfrm>
            <a:off x="3664527" y="2515799"/>
            <a:ext cx="518493" cy="5075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lt1"/>
          </a:solid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 name="Google Shape;106;p3"/>
          <p:cNvGrpSpPr/>
          <p:nvPr/>
        </p:nvGrpSpPr>
        <p:grpSpPr>
          <a:xfrm>
            <a:off x="4716611" y="2517784"/>
            <a:ext cx="473556" cy="561999"/>
            <a:chOff x="2554206" y="1011105"/>
            <a:chExt cx="613055" cy="720187"/>
          </a:xfrm>
        </p:grpSpPr>
        <p:sp>
          <p:nvSpPr>
            <p:cNvPr id="107" name="Google Shape;107;p3"/>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rgbClr val="63AAF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 name="Google Shape;108;p3"/>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rgbClr val="AEEE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 name="Google Shape;109;p3"/>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rgbClr val="AEEEFA"/>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124835" y="47523"/>
            <a:ext cx="5576310"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Exploratory Data Analysis</a:t>
            </a:r>
            <a:endParaRPr/>
          </a:p>
        </p:txBody>
      </p:sp>
      <p:sp>
        <p:nvSpPr>
          <p:cNvPr id="115" name="Google Shape;115;p4"/>
          <p:cNvSpPr txBox="1"/>
          <p:nvPr/>
        </p:nvSpPr>
        <p:spPr>
          <a:xfrm>
            <a:off x="124835" y="944158"/>
            <a:ext cx="278939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bel"/>
                <a:ea typeface="Abel"/>
                <a:cs typeface="Abel"/>
                <a:sym typeface="Abel"/>
              </a:rPr>
              <a:t>First Round of Data Discovery</a:t>
            </a:r>
            <a:endParaRPr/>
          </a:p>
          <a:p>
            <a:pPr marL="0" marR="0" lvl="0" indent="0" algn="l" rtl="0">
              <a:lnSpc>
                <a:spcPct val="100000"/>
              </a:lnSpc>
              <a:spcBef>
                <a:spcPts val="0"/>
              </a:spcBef>
              <a:spcAft>
                <a:spcPts val="0"/>
              </a:spcAft>
              <a:buNone/>
            </a:pPr>
            <a:endParaRPr sz="1600" b="1" i="0" u="none" strike="noStrike" cap="none">
              <a:solidFill>
                <a:schemeClr val="lt1"/>
              </a:solidFill>
              <a:latin typeface="Arial"/>
              <a:ea typeface="Arial"/>
              <a:cs typeface="Arial"/>
              <a:sym typeface="Arial"/>
            </a:endParaRPr>
          </a:p>
        </p:txBody>
      </p:sp>
      <p:sp>
        <p:nvSpPr>
          <p:cNvPr id="116" name="Google Shape;116;p4"/>
          <p:cNvSpPr txBox="1"/>
          <p:nvPr/>
        </p:nvSpPr>
        <p:spPr>
          <a:xfrm>
            <a:off x="5636876" y="943121"/>
            <a:ext cx="313682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bel"/>
                <a:ea typeface="Abel"/>
                <a:cs typeface="Abel"/>
                <a:sym typeface="Abel"/>
              </a:rPr>
              <a:t>Second  Round of Data Discovery</a:t>
            </a:r>
            <a:endParaRPr/>
          </a:p>
          <a:p>
            <a:pPr marL="0" marR="0" lvl="0" indent="0" algn="l" rtl="0">
              <a:lnSpc>
                <a:spcPct val="100000"/>
              </a:lnSpc>
              <a:spcBef>
                <a:spcPts val="0"/>
              </a:spcBef>
              <a:spcAft>
                <a:spcPts val="0"/>
              </a:spcAft>
              <a:buNone/>
            </a:pPr>
            <a:endParaRPr sz="1600" b="1" i="0" u="none" strike="noStrike" cap="none">
              <a:solidFill>
                <a:schemeClr val="lt1"/>
              </a:solidFill>
              <a:latin typeface="Arial"/>
              <a:ea typeface="Arial"/>
              <a:cs typeface="Arial"/>
              <a:sym typeface="Arial"/>
            </a:endParaRPr>
          </a:p>
        </p:txBody>
      </p:sp>
      <p:grpSp>
        <p:nvGrpSpPr>
          <p:cNvPr id="117" name="Google Shape;117;p4" descr="{&quot;Key&quot;:&quot;POWER_USER_SHAPE_ICON&quot;,&quot;Value&quot;:&quot;POWER_USER_SHAPE_ICON_STYLE_1&quot;}"/>
          <p:cNvGrpSpPr/>
          <p:nvPr/>
        </p:nvGrpSpPr>
        <p:grpSpPr>
          <a:xfrm>
            <a:off x="658065" y="1884310"/>
            <a:ext cx="808556" cy="1168977"/>
            <a:chOff x="6282508" y="384175"/>
            <a:chExt cx="762817" cy="973138"/>
          </a:xfrm>
        </p:grpSpPr>
        <p:sp>
          <p:nvSpPr>
            <p:cNvPr id="118" name="Google Shape;118;p4"/>
            <p:cNvSpPr/>
            <p:nvPr/>
          </p:nvSpPr>
          <p:spPr>
            <a:xfrm>
              <a:off x="6311900" y="588963"/>
              <a:ext cx="733425" cy="577850"/>
            </a:xfrm>
            <a:custGeom>
              <a:avLst/>
              <a:gdLst/>
              <a:ahLst/>
              <a:cxnLst/>
              <a:rect l="l" t="t" r="r" b="b"/>
              <a:pathLst>
                <a:path w="462" h="364" extrusionOk="0">
                  <a:moveTo>
                    <a:pt x="0" y="0"/>
                  </a:moveTo>
                  <a:lnTo>
                    <a:pt x="174" y="208"/>
                  </a:lnTo>
                  <a:lnTo>
                    <a:pt x="174" y="364"/>
                  </a:lnTo>
                  <a:lnTo>
                    <a:pt x="288" y="318"/>
                  </a:lnTo>
                  <a:lnTo>
                    <a:pt x="288" y="208"/>
                  </a:lnTo>
                  <a:lnTo>
                    <a:pt x="462"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 name="Google Shape;119;p4"/>
            <p:cNvSpPr/>
            <p:nvPr/>
          </p:nvSpPr>
          <p:spPr>
            <a:xfrm>
              <a:off x="6600825" y="1203325"/>
              <a:ext cx="155575" cy="153988"/>
            </a:xfrm>
            <a:custGeom>
              <a:avLst/>
              <a:gdLst/>
              <a:ahLst/>
              <a:cxnLst/>
              <a:rect l="l" t="t" r="r" b="b"/>
              <a:pathLst>
                <a:path w="256" h="256" extrusionOk="0">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4"/>
            <p:cNvSpPr/>
            <p:nvPr/>
          </p:nvSpPr>
          <p:spPr>
            <a:xfrm>
              <a:off x="6515868" y="384175"/>
              <a:ext cx="155575" cy="153988"/>
            </a:xfrm>
            <a:custGeom>
              <a:avLst/>
              <a:gdLst/>
              <a:ahLst/>
              <a:cxnLst/>
              <a:rect l="l" t="t" r="r" b="b"/>
              <a:pathLst>
                <a:path w="256" h="256" extrusionOk="0">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4"/>
            <p:cNvSpPr/>
            <p:nvPr/>
          </p:nvSpPr>
          <p:spPr>
            <a:xfrm>
              <a:off x="6282508" y="384175"/>
              <a:ext cx="153988" cy="153988"/>
            </a:xfrm>
            <a:custGeom>
              <a:avLst/>
              <a:gdLst/>
              <a:ahLst/>
              <a:cxnLst/>
              <a:rect l="l" t="t" r="r" b="b"/>
              <a:pathLst>
                <a:path w="256" h="256" extrusionOk="0">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4"/>
            <p:cNvSpPr/>
            <p:nvPr/>
          </p:nvSpPr>
          <p:spPr>
            <a:xfrm>
              <a:off x="6750819" y="384175"/>
              <a:ext cx="153988" cy="153988"/>
            </a:xfrm>
            <a:custGeom>
              <a:avLst/>
              <a:gdLst/>
              <a:ahLst/>
              <a:cxnLst/>
              <a:rect l="l" t="t" r="r" b="b"/>
              <a:pathLst>
                <a:path w="256" h="256" extrusionOk="0">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23" name="Google Shape;123;p4"/>
          <p:cNvSpPr txBox="1"/>
          <p:nvPr/>
        </p:nvSpPr>
        <p:spPr>
          <a:xfrm>
            <a:off x="612577" y="1534701"/>
            <a:ext cx="105146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4 datasets</a:t>
            </a:r>
            <a:endParaRPr/>
          </a:p>
        </p:txBody>
      </p:sp>
      <p:pic>
        <p:nvPicPr>
          <p:cNvPr id="124" name="Google Shape;124;p4"/>
          <p:cNvPicPr preferRelativeResize="0"/>
          <p:nvPr/>
        </p:nvPicPr>
        <p:blipFill rotWithShape="1">
          <a:blip r:embed="rId3">
            <a:alphaModFix/>
          </a:blip>
          <a:srcRect/>
          <a:stretch/>
        </p:blipFill>
        <p:spPr>
          <a:xfrm>
            <a:off x="1466621" y="2241287"/>
            <a:ext cx="394850" cy="422398"/>
          </a:xfrm>
          <a:prstGeom prst="rect">
            <a:avLst/>
          </a:prstGeom>
          <a:noFill/>
          <a:ln>
            <a:noFill/>
          </a:ln>
        </p:spPr>
      </p:pic>
      <p:sp>
        <p:nvSpPr>
          <p:cNvPr id="125" name="Google Shape;125;p4"/>
          <p:cNvSpPr txBox="1"/>
          <p:nvPr/>
        </p:nvSpPr>
        <p:spPr>
          <a:xfrm>
            <a:off x="263639" y="3050558"/>
            <a:ext cx="3766068"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Findings of Initial Review using Python</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Weather data extracted from openwheathermap was reliable </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Covid data had discrepancies for both cities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Frequent changes in formats of recording data causing data jitters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New sources were identified</a:t>
            </a:r>
            <a:endParaRPr/>
          </a:p>
        </p:txBody>
      </p:sp>
      <p:sp>
        <p:nvSpPr>
          <p:cNvPr id="126" name="Google Shape;126;p4"/>
          <p:cNvSpPr/>
          <p:nvPr/>
        </p:nvSpPr>
        <p:spPr>
          <a:xfrm>
            <a:off x="1371156" y="1884310"/>
            <a:ext cx="163221" cy="184977"/>
          </a:xfrm>
          <a:custGeom>
            <a:avLst/>
            <a:gdLst/>
            <a:ahLst/>
            <a:cxnLst/>
            <a:rect l="l" t="t" r="r" b="b"/>
            <a:pathLst>
              <a:path w="256" h="256" extrusionOk="0">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7" name="Google Shape;127;p4" descr="{&quot;Key&quot;:&quot;POWER_USER_SHAPE_ICON&quot;,&quot;Value&quot;:&quot;POWER_USER_SHAPE_ICON_STYLE_1&quot;}"/>
          <p:cNvGrpSpPr/>
          <p:nvPr/>
        </p:nvGrpSpPr>
        <p:grpSpPr>
          <a:xfrm>
            <a:off x="6402647" y="1845203"/>
            <a:ext cx="777401" cy="1168977"/>
            <a:chOff x="6311900" y="384175"/>
            <a:chExt cx="733425" cy="973138"/>
          </a:xfrm>
        </p:grpSpPr>
        <p:sp>
          <p:nvSpPr>
            <p:cNvPr id="128" name="Google Shape;128;p4"/>
            <p:cNvSpPr/>
            <p:nvPr/>
          </p:nvSpPr>
          <p:spPr>
            <a:xfrm>
              <a:off x="6311900" y="588963"/>
              <a:ext cx="733425" cy="577850"/>
            </a:xfrm>
            <a:custGeom>
              <a:avLst/>
              <a:gdLst/>
              <a:ahLst/>
              <a:cxnLst/>
              <a:rect l="l" t="t" r="r" b="b"/>
              <a:pathLst>
                <a:path w="462" h="364" extrusionOk="0">
                  <a:moveTo>
                    <a:pt x="0" y="0"/>
                  </a:moveTo>
                  <a:lnTo>
                    <a:pt x="174" y="208"/>
                  </a:lnTo>
                  <a:lnTo>
                    <a:pt x="174" y="364"/>
                  </a:lnTo>
                  <a:lnTo>
                    <a:pt x="288" y="318"/>
                  </a:lnTo>
                  <a:lnTo>
                    <a:pt x="288" y="208"/>
                  </a:lnTo>
                  <a:lnTo>
                    <a:pt x="462" y="0"/>
                  </a:lnTo>
                  <a:lnTo>
                    <a:pt x="0" y="0"/>
                  </a:lnTo>
                  <a:close/>
                </a:path>
              </a:pathLst>
            </a:custGeom>
            <a:solidFill>
              <a:srgbClr val="8BA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4"/>
            <p:cNvSpPr/>
            <p:nvPr/>
          </p:nvSpPr>
          <p:spPr>
            <a:xfrm>
              <a:off x="6600825" y="1203325"/>
              <a:ext cx="155575" cy="153988"/>
            </a:xfrm>
            <a:custGeom>
              <a:avLst/>
              <a:gdLst/>
              <a:ahLst/>
              <a:cxnLst/>
              <a:rect l="l" t="t" r="r" b="b"/>
              <a:pathLst>
                <a:path w="256" h="256" extrusionOk="0">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solidFill>
              <a:srgbClr val="8BA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4"/>
            <p:cNvSpPr/>
            <p:nvPr/>
          </p:nvSpPr>
          <p:spPr>
            <a:xfrm>
              <a:off x="6561617" y="384175"/>
              <a:ext cx="155575" cy="153988"/>
            </a:xfrm>
            <a:custGeom>
              <a:avLst/>
              <a:gdLst/>
              <a:ahLst/>
              <a:cxnLst/>
              <a:rect l="l" t="t" r="r" b="b"/>
              <a:pathLst>
                <a:path w="256" h="256" extrusionOk="0">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rgbClr val="8BA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4"/>
            <p:cNvSpPr/>
            <p:nvPr/>
          </p:nvSpPr>
          <p:spPr>
            <a:xfrm>
              <a:off x="6328253" y="384175"/>
              <a:ext cx="153988" cy="153988"/>
            </a:xfrm>
            <a:custGeom>
              <a:avLst/>
              <a:gdLst/>
              <a:ahLst/>
              <a:cxnLst/>
              <a:rect l="l" t="t" r="r" b="b"/>
              <a:pathLst>
                <a:path w="256" h="256" extrusionOk="0">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rgbClr val="8BA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 name="Google Shape;132;p4"/>
            <p:cNvSpPr/>
            <p:nvPr/>
          </p:nvSpPr>
          <p:spPr>
            <a:xfrm>
              <a:off x="6796565" y="384175"/>
              <a:ext cx="153988" cy="153988"/>
            </a:xfrm>
            <a:custGeom>
              <a:avLst/>
              <a:gdLst/>
              <a:ahLst/>
              <a:cxnLst/>
              <a:rect l="l" t="t" r="r" b="b"/>
              <a:pathLst>
                <a:path w="256" h="256" extrusionOk="0">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rgbClr val="8BA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133" name="Google Shape;133;p4"/>
          <p:cNvSpPr txBox="1"/>
          <p:nvPr/>
        </p:nvSpPr>
        <p:spPr>
          <a:xfrm>
            <a:off x="6342154" y="1504244"/>
            <a:ext cx="105146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rial"/>
                <a:ea typeface="Arial"/>
                <a:cs typeface="Arial"/>
                <a:sym typeface="Arial"/>
              </a:rPr>
              <a:t>3 datasets</a:t>
            </a:r>
            <a:endParaRPr/>
          </a:p>
        </p:txBody>
      </p:sp>
      <p:sp>
        <p:nvSpPr>
          <p:cNvPr id="134" name="Google Shape;134;p4"/>
          <p:cNvSpPr txBox="1"/>
          <p:nvPr/>
        </p:nvSpPr>
        <p:spPr>
          <a:xfrm>
            <a:off x="5636877" y="3058040"/>
            <a:ext cx="3507000" cy="166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Findings of Repeated Review using Excel</a:t>
            </a:r>
            <a:endParaRPr/>
          </a:p>
          <a:p>
            <a:pPr marL="171450" marR="0" lvl="0" indent="-171450" algn="l" rtl="0">
              <a:lnSpc>
                <a:spcPct val="100000"/>
              </a:lnSpc>
              <a:spcBef>
                <a:spcPts val="0"/>
              </a:spcBef>
              <a:spcAft>
                <a:spcPts val="0"/>
              </a:spcAft>
              <a:buClr>
                <a:schemeClr val="lt1"/>
              </a:buClr>
              <a:buSzPts val="1000"/>
              <a:buFont typeface="Arial"/>
              <a:buChar char="•"/>
            </a:pPr>
            <a:r>
              <a:rPr lang="en-US" sz="1000">
                <a:solidFill>
                  <a:schemeClr val="lt1"/>
                </a:solidFill>
                <a:latin typeface="Abel"/>
                <a:ea typeface="Abel"/>
                <a:cs typeface="Abel"/>
                <a:sym typeface="Abel"/>
              </a:rPr>
              <a:t>The data for </a:t>
            </a:r>
            <a:r>
              <a:rPr lang="en-US" sz="1000" b="0" i="0" u="none" strike="noStrike" cap="none">
                <a:solidFill>
                  <a:schemeClr val="lt1"/>
                </a:solidFill>
                <a:latin typeface="Abel"/>
                <a:ea typeface="Abel"/>
                <a:cs typeface="Abel"/>
                <a:sym typeface="Abel"/>
              </a:rPr>
              <a:t>Covid 19 cases from Government websites was reliable</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Instead of using daily new cases, </a:t>
            </a:r>
            <a:r>
              <a:rPr lang="en-US" sz="1000">
                <a:solidFill>
                  <a:schemeClr val="lt1"/>
                </a:solidFill>
                <a:latin typeface="Abel"/>
                <a:ea typeface="Abel"/>
                <a:cs typeface="Abel"/>
                <a:sym typeface="Abel"/>
              </a:rPr>
              <a:t>“M</a:t>
            </a:r>
            <a:r>
              <a:rPr lang="en-US" sz="1000" b="0" i="0" u="none" strike="noStrike" cap="none">
                <a:solidFill>
                  <a:schemeClr val="lt1"/>
                </a:solidFill>
                <a:latin typeface="Abel"/>
                <a:ea typeface="Abel"/>
                <a:cs typeface="Abel"/>
                <a:sym typeface="Abel"/>
              </a:rPr>
              <a:t>oving Averages</a:t>
            </a:r>
            <a:r>
              <a:rPr lang="en-US" sz="1000">
                <a:solidFill>
                  <a:schemeClr val="lt1"/>
                </a:solidFill>
                <a:latin typeface="Abel"/>
                <a:ea typeface="Abel"/>
                <a:cs typeface="Abel"/>
                <a:sym typeface="Abel"/>
              </a:rPr>
              <a:t>”</a:t>
            </a:r>
            <a:r>
              <a:rPr lang="en-US" sz="1000" b="0" i="0" u="none" strike="noStrike" cap="none">
                <a:solidFill>
                  <a:schemeClr val="lt1"/>
                </a:solidFill>
                <a:latin typeface="Abel"/>
                <a:ea typeface="Abel"/>
                <a:cs typeface="Abel"/>
                <a:sym typeface="Abel"/>
              </a:rPr>
              <a:t> was used to remove anomalies</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To further smoothen city cases data </a:t>
            </a:r>
            <a:r>
              <a:rPr lang="en-US" sz="1000">
                <a:solidFill>
                  <a:schemeClr val="lt1"/>
                </a:solidFill>
                <a:latin typeface="Abel"/>
                <a:ea typeface="Abel"/>
                <a:cs typeface="Abel"/>
                <a:sym typeface="Abel"/>
              </a:rPr>
              <a:t>“M</a:t>
            </a:r>
            <a:r>
              <a:rPr lang="en-US" sz="1000" b="0" i="0" u="none" strike="noStrike" cap="none">
                <a:solidFill>
                  <a:schemeClr val="lt1"/>
                </a:solidFill>
                <a:latin typeface="Abel"/>
                <a:ea typeface="Abel"/>
                <a:cs typeface="Abel"/>
                <a:sym typeface="Abel"/>
              </a:rPr>
              <a:t>oving </a:t>
            </a:r>
            <a:r>
              <a:rPr lang="en-US" sz="1000">
                <a:solidFill>
                  <a:schemeClr val="lt1"/>
                </a:solidFill>
                <a:latin typeface="Abel"/>
                <a:ea typeface="Abel"/>
                <a:cs typeface="Abel"/>
                <a:sym typeface="Abel"/>
              </a:rPr>
              <a:t>A</a:t>
            </a:r>
            <a:r>
              <a:rPr lang="en-US" sz="1000" b="0" i="0" u="none" strike="noStrike" cap="none">
                <a:solidFill>
                  <a:schemeClr val="lt1"/>
                </a:solidFill>
                <a:latin typeface="Abel"/>
                <a:ea typeface="Abel"/>
                <a:cs typeface="Abel"/>
                <a:sym typeface="Abel"/>
              </a:rPr>
              <a:t>verages</a:t>
            </a:r>
            <a:r>
              <a:rPr lang="en-US" sz="1000">
                <a:solidFill>
                  <a:schemeClr val="lt1"/>
                </a:solidFill>
                <a:latin typeface="Abel"/>
                <a:ea typeface="Abel"/>
                <a:cs typeface="Abel"/>
                <a:sym typeface="Abel"/>
              </a:rPr>
              <a:t>”</a:t>
            </a:r>
            <a:r>
              <a:rPr lang="en-US" sz="1000" b="0" i="0" u="none" strike="noStrike" cap="none">
                <a:solidFill>
                  <a:schemeClr val="lt1"/>
                </a:solidFill>
                <a:latin typeface="Abel"/>
                <a:ea typeface="Abel"/>
                <a:cs typeface="Abel"/>
                <a:sym typeface="Abel"/>
              </a:rPr>
              <a:t> per 100K population was considered</a:t>
            </a:r>
            <a:endParaRPr/>
          </a:p>
          <a:p>
            <a:pPr marL="171450" marR="0" lvl="0" indent="-171450" algn="l" rtl="0">
              <a:lnSpc>
                <a:spcPct val="100000"/>
              </a:lnSpc>
              <a:spcBef>
                <a:spcPts val="0"/>
              </a:spcBef>
              <a:spcAft>
                <a:spcPts val="0"/>
              </a:spcAft>
              <a:buClr>
                <a:schemeClr val="lt1"/>
              </a:buClr>
              <a:buSzPts val="1000"/>
              <a:buFont typeface="Arial"/>
              <a:buChar char="•"/>
            </a:pPr>
            <a:r>
              <a:rPr lang="en-US" sz="1000" b="0" i="0" u="none" strike="noStrike" cap="none">
                <a:solidFill>
                  <a:schemeClr val="lt1"/>
                </a:solidFill>
                <a:latin typeface="Abel"/>
                <a:ea typeface="Abel"/>
                <a:cs typeface="Abel"/>
                <a:sym typeface="Abel"/>
              </a:rPr>
              <a:t>15 days </a:t>
            </a:r>
            <a:r>
              <a:rPr lang="en-US" sz="1000">
                <a:solidFill>
                  <a:schemeClr val="lt1"/>
                </a:solidFill>
                <a:latin typeface="Abel"/>
                <a:ea typeface="Abel"/>
                <a:cs typeface="Abel"/>
                <a:sym typeface="Abel"/>
              </a:rPr>
              <a:t>“M</a:t>
            </a:r>
            <a:r>
              <a:rPr lang="en-US" sz="1000" b="0" i="0" u="none" strike="noStrike" cap="none">
                <a:solidFill>
                  <a:schemeClr val="lt1"/>
                </a:solidFill>
                <a:latin typeface="Abel"/>
                <a:ea typeface="Abel"/>
                <a:cs typeface="Abel"/>
                <a:sym typeface="Abel"/>
              </a:rPr>
              <a:t>oving </a:t>
            </a:r>
            <a:r>
              <a:rPr lang="en-US" sz="1000">
                <a:solidFill>
                  <a:schemeClr val="lt1"/>
                </a:solidFill>
                <a:latin typeface="Abel"/>
                <a:ea typeface="Abel"/>
                <a:cs typeface="Abel"/>
                <a:sym typeface="Abel"/>
              </a:rPr>
              <a:t>A</a:t>
            </a:r>
            <a:r>
              <a:rPr lang="en-US" sz="1000" b="0" i="0" u="none" strike="noStrike" cap="none">
                <a:solidFill>
                  <a:schemeClr val="lt1"/>
                </a:solidFill>
                <a:latin typeface="Abel"/>
                <a:ea typeface="Abel"/>
                <a:cs typeface="Abel"/>
                <a:sym typeface="Abel"/>
              </a:rPr>
              <a:t>verages" for temperature and humidity were ta</a:t>
            </a:r>
            <a:r>
              <a:rPr lang="en-US" sz="1000">
                <a:solidFill>
                  <a:schemeClr val="lt1"/>
                </a:solidFill>
                <a:latin typeface="Abel"/>
                <a:ea typeface="Abel"/>
                <a:cs typeface="Abel"/>
                <a:sym typeface="Abel"/>
              </a:rPr>
              <a:t>ken in consideration given that the virus</a:t>
            </a:r>
            <a:r>
              <a:rPr lang="en-US" sz="1000" b="0" i="0" u="none" strike="noStrike" cap="none">
                <a:solidFill>
                  <a:schemeClr val="lt1"/>
                </a:solidFill>
                <a:latin typeface="Abel"/>
                <a:ea typeface="Abel"/>
                <a:cs typeface="Abel"/>
                <a:sym typeface="Abel"/>
              </a:rPr>
              <a:t> incubation period is 15 days</a:t>
            </a:r>
            <a:endParaRPr/>
          </a:p>
        </p:txBody>
      </p:sp>
      <p:pic>
        <p:nvPicPr>
          <p:cNvPr id="135" name="Google Shape;135;p4" descr="{&quot;Key&quot;:&quot;POWER_USER_SHAPE_ICON&quot;,&quot;Value&quot;:&quot;POWER_USER_SHAPE_ICON_STYLE_1&quot;}"/>
          <p:cNvPicPr preferRelativeResize="0"/>
          <p:nvPr/>
        </p:nvPicPr>
        <p:blipFill rotWithShape="1">
          <a:blip r:embed="rId4">
            <a:alphaModFix/>
          </a:blip>
          <a:srcRect/>
          <a:stretch/>
        </p:blipFill>
        <p:spPr>
          <a:xfrm>
            <a:off x="6822797" y="2064709"/>
            <a:ext cx="777402" cy="777402"/>
          </a:xfrm>
          <a:prstGeom prst="rect">
            <a:avLst/>
          </a:prstGeom>
          <a:noFill/>
          <a:ln>
            <a:noFill/>
          </a:ln>
        </p:spPr>
      </p:pic>
      <p:sp>
        <p:nvSpPr>
          <p:cNvPr id="136" name="Google Shape;136;p4" descr="{&quot;Key&quot;:&quot;POWER_USER_SHAPE_ICON&quot;,&quot;Value&quot;:&quot;POWER_USER_SHAPE_ICON_STYLE_1&quot;}"/>
          <p:cNvSpPr/>
          <p:nvPr/>
        </p:nvSpPr>
        <p:spPr>
          <a:xfrm>
            <a:off x="3574947" y="1466341"/>
            <a:ext cx="1717872" cy="1870086"/>
          </a:xfrm>
          <a:custGeom>
            <a:avLst/>
            <a:gdLst/>
            <a:ahLst/>
            <a:cxnLst/>
            <a:rect l="l" t="t" r="r" b="b"/>
            <a:pathLst>
              <a:path w="736" h="800" extrusionOk="0">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rgbClr val="BFB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4"/>
          <p:cNvSpPr txBox="1"/>
          <p:nvPr/>
        </p:nvSpPr>
        <p:spPr>
          <a:xfrm>
            <a:off x="3760018" y="1691314"/>
            <a:ext cx="943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Round 1</a:t>
            </a:r>
            <a:endParaRPr/>
          </a:p>
        </p:txBody>
      </p:sp>
      <p:sp>
        <p:nvSpPr>
          <p:cNvPr id="138" name="Google Shape;138;p4"/>
          <p:cNvSpPr txBox="1"/>
          <p:nvPr/>
        </p:nvSpPr>
        <p:spPr>
          <a:xfrm>
            <a:off x="4276047" y="2247495"/>
            <a:ext cx="94330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Round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124835" y="47523"/>
            <a:ext cx="7696056"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Data Analysis- Compare New Cases</a:t>
            </a:r>
            <a:endParaRPr/>
          </a:p>
        </p:txBody>
      </p:sp>
      <p:sp>
        <p:nvSpPr>
          <p:cNvPr id="144" name="Google Shape;144;p5"/>
          <p:cNvSpPr txBox="1"/>
          <p:nvPr/>
        </p:nvSpPr>
        <p:spPr>
          <a:xfrm>
            <a:off x="2406616" y="725037"/>
            <a:ext cx="37660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bel"/>
                <a:ea typeface="Abel"/>
                <a:cs typeface="Abel"/>
                <a:sym typeface="Abel"/>
              </a:rPr>
              <a:t>No. of cases per 100K population (7 days average)</a:t>
            </a:r>
            <a:endParaRPr/>
          </a:p>
          <a:p>
            <a:pPr marL="0" marR="0" lvl="0" indent="0" algn="l" rtl="0">
              <a:lnSpc>
                <a:spcPct val="100000"/>
              </a:lnSpc>
              <a:spcBef>
                <a:spcPts val="0"/>
              </a:spcBef>
              <a:spcAft>
                <a:spcPts val="0"/>
              </a:spcAft>
              <a:buNone/>
            </a:pPr>
            <a:endParaRPr sz="1400" b="1" i="0" u="none" strike="noStrike" cap="none">
              <a:solidFill>
                <a:schemeClr val="lt1"/>
              </a:solidFill>
              <a:latin typeface="Arial"/>
              <a:ea typeface="Arial"/>
              <a:cs typeface="Arial"/>
              <a:sym typeface="Arial"/>
            </a:endParaRPr>
          </a:p>
        </p:txBody>
      </p:sp>
      <p:grpSp>
        <p:nvGrpSpPr>
          <p:cNvPr id="145" name="Google Shape;145;p5"/>
          <p:cNvGrpSpPr/>
          <p:nvPr/>
        </p:nvGrpSpPr>
        <p:grpSpPr>
          <a:xfrm>
            <a:off x="1566156" y="1089923"/>
            <a:ext cx="5549922" cy="2899445"/>
            <a:chOff x="0" y="1095300"/>
            <a:chExt cx="6657424" cy="3892775"/>
          </a:xfrm>
        </p:grpSpPr>
        <p:pic>
          <p:nvPicPr>
            <p:cNvPr id="146" name="Google Shape;146;p5"/>
            <p:cNvPicPr preferRelativeResize="0"/>
            <p:nvPr/>
          </p:nvPicPr>
          <p:blipFill rotWithShape="1">
            <a:blip r:embed="rId3">
              <a:alphaModFix/>
            </a:blip>
            <a:srcRect/>
            <a:stretch/>
          </p:blipFill>
          <p:spPr>
            <a:xfrm>
              <a:off x="0" y="1095300"/>
              <a:ext cx="6657424" cy="3892775"/>
            </a:xfrm>
            <a:prstGeom prst="rect">
              <a:avLst/>
            </a:prstGeom>
            <a:noFill/>
            <a:ln>
              <a:noFill/>
            </a:ln>
          </p:spPr>
        </p:pic>
        <p:sp>
          <p:nvSpPr>
            <p:cNvPr id="147" name="Google Shape;147;p5"/>
            <p:cNvSpPr/>
            <p:nvPr/>
          </p:nvSpPr>
          <p:spPr>
            <a:xfrm>
              <a:off x="1324725" y="2064800"/>
              <a:ext cx="2331300" cy="254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0" i="0" u="none" strike="noStrike" cap="none">
                  <a:solidFill>
                    <a:srgbClr val="000000"/>
                  </a:solidFill>
                  <a:latin typeface="Arial"/>
                  <a:ea typeface="Arial"/>
                  <a:cs typeface="Arial"/>
                  <a:sym typeface="Arial"/>
                </a:rPr>
                <a:t>A</a:t>
              </a:r>
              <a:endParaRPr sz="2100" b="0" i="0" u="none" strike="noStrike" cap="none">
                <a:solidFill>
                  <a:srgbClr val="000000"/>
                </a:solidFill>
                <a:latin typeface="Arial"/>
                <a:ea typeface="Arial"/>
                <a:cs typeface="Arial"/>
                <a:sym typeface="Arial"/>
              </a:endParaRPr>
            </a:p>
          </p:txBody>
        </p:sp>
        <p:sp>
          <p:nvSpPr>
            <p:cNvPr id="148" name="Google Shape;148;p5"/>
            <p:cNvSpPr/>
            <p:nvPr/>
          </p:nvSpPr>
          <p:spPr>
            <a:xfrm>
              <a:off x="4692050" y="1780100"/>
              <a:ext cx="13599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B</a:t>
              </a:r>
              <a:endParaRPr sz="1800" b="0" i="0" u="none" strike="noStrike" cap="none">
                <a:solidFill>
                  <a:srgbClr val="000000"/>
                </a:solidFill>
                <a:latin typeface="Arial"/>
                <a:ea typeface="Arial"/>
                <a:cs typeface="Arial"/>
                <a:sym typeface="Arial"/>
              </a:endParaRPr>
            </a:p>
          </p:txBody>
        </p:sp>
        <p:sp>
          <p:nvSpPr>
            <p:cNvPr id="149" name="Google Shape;149;p5"/>
            <p:cNvSpPr/>
            <p:nvPr/>
          </p:nvSpPr>
          <p:spPr>
            <a:xfrm>
              <a:off x="3656025" y="2352675"/>
              <a:ext cx="10953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 C</a:t>
              </a:r>
              <a:endParaRPr sz="1800" b="0" i="0" u="none" strike="noStrike" cap="none">
                <a:solidFill>
                  <a:srgbClr val="000000"/>
                </a:solidFill>
                <a:latin typeface="Arial"/>
                <a:ea typeface="Arial"/>
                <a:cs typeface="Arial"/>
                <a:sym typeface="Arial"/>
              </a:endParaRPr>
            </a:p>
          </p:txBody>
        </p:sp>
      </p:grpSp>
      <p:sp>
        <p:nvSpPr>
          <p:cNvPr id="150" name="Google Shape;150;p5"/>
          <p:cNvSpPr txBox="1"/>
          <p:nvPr/>
        </p:nvSpPr>
        <p:spPr>
          <a:xfrm>
            <a:off x="-107853" y="2169599"/>
            <a:ext cx="1694100" cy="2031900"/>
          </a:xfrm>
          <a:prstGeom prst="rect">
            <a:avLst/>
          </a:prstGeom>
          <a:noFill/>
          <a:ln>
            <a:noFill/>
          </a:ln>
        </p:spPr>
        <p:txBody>
          <a:bodyPr spcFirstLastPara="1" wrap="square" lIns="91425" tIns="91425" rIns="91425" bIns="91425" anchor="t" anchorCtr="0">
            <a:spAutoFit/>
          </a:bodyPr>
          <a:lstStyle/>
          <a:p>
            <a:pPr marL="158750" marR="0" lvl="0" indent="0" algn="l" rtl="0">
              <a:lnSpc>
                <a:spcPct val="100000"/>
              </a:lnSpc>
              <a:spcBef>
                <a:spcPts val="0"/>
              </a:spcBef>
              <a:spcAft>
                <a:spcPts val="0"/>
              </a:spcAft>
              <a:buNone/>
            </a:pPr>
            <a:r>
              <a:rPr lang="en-US" sz="1200">
                <a:solidFill>
                  <a:schemeClr val="lt1"/>
                </a:solidFill>
                <a:latin typeface="Abel"/>
                <a:ea typeface="Abel"/>
                <a:cs typeface="Abel"/>
                <a:sym typeface="Abel"/>
              </a:rPr>
              <a:t>For the</a:t>
            </a:r>
            <a:r>
              <a:rPr lang="en-US" sz="1200" b="0" i="0" u="none" strike="noStrike" cap="none">
                <a:solidFill>
                  <a:schemeClr val="lt1"/>
                </a:solidFill>
                <a:latin typeface="Abel"/>
                <a:ea typeface="Abel"/>
                <a:cs typeface="Abel"/>
                <a:sym typeface="Abel"/>
              </a:rPr>
              <a:t> period between May 2020 to Nov 2020, we can see that the weather is a variable that can directly impact the number of confirmed Covid Cases, especifically Cold weather.</a:t>
            </a:r>
            <a:endParaRPr sz="1200" b="0" i="0" u="none" strike="noStrike" cap="none">
              <a:solidFill>
                <a:schemeClr val="lt1"/>
              </a:solidFill>
              <a:latin typeface="Abel"/>
              <a:ea typeface="Abel"/>
              <a:cs typeface="Abel"/>
              <a:sym typeface="Abel"/>
            </a:endParaRPr>
          </a:p>
          <a:p>
            <a:pPr marL="45720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Abel"/>
                <a:ea typeface="Abel"/>
                <a:cs typeface="Abel"/>
                <a:sym typeface="Abel"/>
              </a:rPr>
              <a:t> </a:t>
            </a:r>
            <a:endParaRPr sz="1200" b="0" i="0" u="none" strike="noStrike" cap="none">
              <a:solidFill>
                <a:schemeClr val="lt1"/>
              </a:solidFill>
              <a:latin typeface="Abel"/>
              <a:ea typeface="Abel"/>
              <a:cs typeface="Abel"/>
              <a:sym typeface="Abel"/>
            </a:endParaRPr>
          </a:p>
        </p:txBody>
      </p:sp>
      <p:sp>
        <p:nvSpPr>
          <p:cNvPr id="151" name="Google Shape;151;p5"/>
          <p:cNvSpPr txBox="1"/>
          <p:nvPr/>
        </p:nvSpPr>
        <p:spPr>
          <a:xfrm>
            <a:off x="1749624" y="3814495"/>
            <a:ext cx="2822376" cy="1477297"/>
          </a:xfrm>
          <a:prstGeom prst="rect">
            <a:avLst/>
          </a:prstGeom>
          <a:noFill/>
          <a:ln>
            <a:noFill/>
          </a:ln>
        </p:spPr>
        <p:txBody>
          <a:bodyPr spcFirstLastPara="1" wrap="square" lIns="91425" tIns="91425" rIns="91425" bIns="91425" anchor="t" anchorCtr="0">
            <a:spAutoFit/>
          </a:bodyPr>
          <a:lstStyle/>
          <a:p>
            <a:pPr marL="45720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bel"/>
              <a:ea typeface="Abel"/>
              <a:cs typeface="Abel"/>
              <a:sym typeface="Abel"/>
            </a:endParaRPr>
          </a:p>
          <a:p>
            <a:pPr marL="158750" marR="0" lvl="0" indent="0" algn="just"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Zone A: </a:t>
            </a:r>
            <a:endParaRPr/>
          </a:p>
          <a:p>
            <a:pPr marL="158750" marR="0" lvl="0" indent="0" algn="just"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As New York was going through a hotter weather, Sao Paulo was going through winter and an increase on the number of cases.</a:t>
            </a:r>
            <a:endParaRPr sz="1200" b="0" i="0" u="none" strike="noStrike" cap="none">
              <a:solidFill>
                <a:schemeClr val="lt1"/>
              </a:solidFill>
              <a:latin typeface="Abel"/>
              <a:ea typeface="Abel"/>
              <a:cs typeface="Abel"/>
              <a:sym typeface="Abel"/>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bel"/>
              <a:ea typeface="Abel"/>
              <a:cs typeface="Abel"/>
              <a:sym typeface="Abel"/>
            </a:endParaRPr>
          </a:p>
        </p:txBody>
      </p:sp>
      <p:sp>
        <p:nvSpPr>
          <p:cNvPr id="152" name="Google Shape;152;p5"/>
          <p:cNvSpPr txBox="1"/>
          <p:nvPr/>
        </p:nvSpPr>
        <p:spPr>
          <a:xfrm>
            <a:off x="5864424" y="3989368"/>
            <a:ext cx="2822376" cy="1107965"/>
          </a:xfrm>
          <a:prstGeom prst="rect">
            <a:avLst/>
          </a:prstGeom>
          <a:noFill/>
          <a:ln>
            <a:noFill/>
          </a:ln>
        </p:spPr>
        <p:txBody>
          <a:bodyPr spcFirstLastPara="1" wrap="square" lIns="91425" tIns="91425" rIns="91425" bIns="91425" anchor="t" anchorCtr="0">
            <a:spAutoFit/>
          </a:bodyPr>
          <a:lstStyle/>
          <a:p>
            <a:pPr marL="158750" marR="0" lvl="0" indent="0" algn="l"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Zone C: </a:t>
            </a:r>
            <a:endParaRPr/>
          </a:p>
          <a:p>
            <a:pPr marL="158750" marR="0" lvl="0" indent="0" algn="l"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In this zone occurs a season transition for both cities; The temperatures are slightly similar. Therefore, the number of cases also follow  the same tendency. </a:t>
            </a:r>
            <a:endParaRPr sz="1200" b="0" i="0" u="none" strike="noStrike" cap="none">
              <a:solidFill>
                <a:schemeClr val="lt1"/>
              </a:solidFill>
              <a:latin typeface="Abel"/>
              <a:ea typeface="Abel"/>
              <a:cs typeface="Abel"/>
              <a:sym typeface="Abel"/>
            </a:endParaRPr>
          </a:p>
        </p:txBody>
      </p:sp>
      <p:sp>
        <p:nvSpPr>
          <p:cNvPr id="153" name="Google Shape;153;p5"/>
          <p:cNvSpPr txBox="1"/>
          <p:nvPr/>
        </p:nvSpPr>
        <p:spPr>
          <a:xfrm>
            <a:off x="6920346" y="1247795"/>
            <a:ext cx="2223600" cy="1662300"/>
          </a:xfrm>
          <a:prstGeom prst="rect">
            <a:avLst/>
          </a:prstGeom>
          <a:noFill/>
          <a:ln>
            <a:noFill/>
          </a:ln>
        </p:spPr>
        <p:txBody>
          <a:bodyPr spcFirstLastPara="1" wrap="square" lIns="91425" tIns="91425" rIns="91425" bIns="91425" anchor="t" anchorCtr="0">
            <a:spAutoFit/>
          </a:bodyPr>
          <a:lstStyle/>
          <a:p>
            <a:pPr marL="158750" marR="0" lvl="0" indent="0" algn="l" rtl="0">
              <a:lnSpc>
                <a:spcPct val="100000"/>
              </a:lnSpc>
              <a:spcBef>
                <a:spcPts val="0"/>
              </a:spcBef>
              <a:spcAft>
                <a:spcPts val="0"/>
              </a:spcAft>
              <a:buNone/>
            </a:pPr>
            <a:r>
              <a:rPr lang="en-US" sz="1200" b="0" i="0" u="none" strike="noStrike" cap="none">
                <a:solidFill>
                  <a:schemeClr val="lt1"/>
                </a:solidFill>
                <a:latin typeface="Abel"/>
                <a:ea typeface="Abel"/>
                <a:cs typeface="Abel"/>
                <a:sym typeface="Abel"/>
              </a:rPr>
              <a:t>Zone B :</a:t>
            </a:r>
            <a:endParaRPr/>
          </a:p>
          <a:p>
            <a:pPr marL="158750" marR="0" lvl="0" indent="0" algn="l" rtl="0">
              <a:lnSpc>
                <a:spcPct val="100000"/>
              </a:lnSpc>
              <a:spcBef>
                <a:spcPts val="0"/>
              </a:spcBef>
              <a:spcAft>
                <a:spcPts val="0"/>
              </a:spcAft>
              <a:buNone/>
            </a:pPr>
            <a:r>
              <a:rPr lang="en-US" sz="1200">
                <a:solidFill>
                  <a:schemeClr val="lt1"/>
                </a:solidFill>
                <a:latin typeface="Abel"/>
                <a:ea typeface="Abel"/>
                <a:cs typeface="Abel"/>
                <a:sym typeface="Abel"/>
              </a:rPr>
              <a:t>Sao Paulo </a:t>
            </a:r>
            <a:r>
              <a:rPr lang="en-US" sz="1200" b="0" i="0" u="none" strike="noStrike" cap="none">
                <a:solidFill>
                  <a:schemeClr val="lt1"/>
                </a:solidFill>
                <a:latin typeface="Abel"/>
                <a:ea typeface="Abel"/>
                <a:cs typeface="Abel"/>
                <a:sym typeface="Abel"/>
              </a:rPr>
              <a:t>doesn't follow the same trend as Zone A, possibly as result of the vaccination rate in both cities. NYC higher vaccination rate than Sao Paulo in the same period. </a:t>
            </a:r>
            <a:endParaRPr sz="1200" b="0" i="0" u="none" strike="noStrike" cap="none">
              <a:solidFill>
                <a:schemeClr val="lt1"/>
              </a:solidFill>
              <a:latin typeface="Abel"/>
              <a:ea typeface="Abel"/>
              <a:cs typeface="Abel"/>
              <a:sym typeface="Abel"/>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p:txBody>
      </p:sp>
      <p:cxnSp>
        <p:nvCxnSpPr>
          <p:cNvPr id="154" name="Google Shape;154;p5"/>
          <p:cNvCxnSpPr/>
          <p:nvPr/>
        </p:nvCxnSpPr>
        <p:spPr>
          <a:xfrm rot="10800000" flipH="1">
            <a:off x="6274733" y="1599981"/>
            <a:ext cx="841345" cy="569618"/>
          </a:xfrm>
          <a:prstGeom prst="straightConnector1">
            <a:avLst/>
          </a:prstGeom>
          <a:noFill/>
          <a:ln w="9525" cap="flat" cmpd="sng">
            <a:solidFill>
              <a:srgbClr val="01326D"/>
            </a:solidFill>
            <a:prstDash val="solid"/>
            <a:round/>
            <a:headEnd type="none" w="sm" len="sm"/>
            <a:tailEnd type="triangle" w="med" len="med"/>
          </a:ln>
        </p:spPr>
      </p:cxnSp>
      <p:cxnSp>
        <p:nvCxnSpPr>
          <p:cNvPr id="155" name="Google Shape;155;p5"/>
          <p:cNvCxnSpPr/>
          <p:nvPr/>
        </p:nvCxnSpPr>
        <p:spPr>
          <a:xfrm>
            <a:off x="5207267" y="3079484"/>
            <a:ext cx="837225" cy="1142832"/>
          </a:xfrm>
          <a:prstGeom prst="straightConnector1">
            <a:avLst/>
          </a:prstGeom>
          <a:noFill/>
          <a:ln w="9525" cap="flat" cmpd="sng">
            <a:solidFill>
              <a:srgbClr val="01326D"/>
            </a:solidFill>
            <a:prstDash val="solid"/>
            <a:round/>
            <a:headEnd type="none" w="sm" len="sm"/>
            <a:tailEnd type="triangle" w="med" len="med"/>
          </a:ln>
        </p:spPr>
      </p:cxnSp>
      <p:cxnSp>
        <p:nvCxnSpPr>
          <p:cNvPr id="156" name="Google Shape;156;p5"/>
          <p:cNvCxnSpPr/>
          <p:nvPr/>
        </p:nvCxnSpPr>
        <p:spPr>
          <a:xfrm flipH="1">
            <a:off x="2757056" y="3006436"/>
            <a:ext cx="772342" cy="1194458"/>
          </a:xfrm>
          <a:prstGeom prst="straightConnector1">
            <a:avLst/>
          </a:prstGeom>
          <a:noFill/>
          <a:ln w="9525" cap="flat" cmpd="sng">
            <a:solidFill>
              <a:srgbClr val="01326D"/>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txBox="1">
            <a:spLocks noGrp="1"/>
          </p:cNvSpPr>
          <p:nvPr>
            <p:ph type="title"/>
          </p:nvPr>
        </p:nvSpPr>
        <p:spPr>
          <a:xfrm>
            <a:off x="124835" y="47523"/>
            <a:ext cx="7696056"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Data Analysis- Compare Weather</a:t>
            </a:r>
            <a:endParaRPr/>
          </a:p>
        </p:txBody>
      </p:sp>
      <p:sp>
        <p:nvSpPr>
          <p:cNvPr id="162" name="Google Shape;162;p6"/>
          <p:cNvSpPr txBox="1"/>
          <p:nvPr/>
        </p:nvSpPr>
        <p:spPr>
          <a:xfrm>
            <a:off x="124835" y="868804"/>
            <a:ext cx="40175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bel"/>
                <a:ea typeface="Abel"/>
                <a:cs typeface="Abel"/>
                <a:sym typeface="Abel"/>
              </a:rPr>
              <a:t>Both cities temperature: 15 days average</a:t>
            </a:r>
            <a:endParaRPr/>
          </a:p>
        </p:txBody>
      </p:sp>
      <p:sp>
        <p:nvSpPr>
          <p:cNvPr id="163" name="Google Shape;163;p6"/>
          <p:cNvSpPr txBox="1"/>
          <p:nvPr/>
        </p:nvSpPr>
        <p:spPr>
          <a:xfrm>
            <a:off x="0" y="3554088"/>
            <a:ext cx="4142365" cy="1477297"/>
          </a:xfrm>
          <a:prstGeom prst="rect">
            <a:avLst/>
          </a:prstGeom>
          <a:noFill/>
          <a:ln>
            <a:noFill/>
          </a:ln>
        </p:spPr>
        <p:txBody>
          <a:bodyPr spcFirstLastPara="1" wrap="square" lIns="91425" tIns="91425" rIns="91425" bIns="91425" anchor="t" anchorCtr="0">
            <a:spAutoFit/>
          </a:bodyPr>
          <a:lstStyle/>
          <a:p>
            <a:pPr marL="15875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NY curve shows that there is a relation between weather and no. cases. Although, for Sao Paulo the 15 days temp avg is slightly linear. The reason of this discrepancy is possibly due to external factors as vaccination rate, lockdown restrictions, etc. </a:t>
            </a:r>
            <a:endParaRPr/>
          </a:p>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bel"/>
                <a:ea typeface="Abel"/>
                <a:cs typeface="Abel"/>
                <a:sym typeface="Abel"/>
              </a:rPr>
              <a:t> </a:t>
            </a:r>
            <a:endParaRPr sz="1400" b="0" i="0" u="none" strike="noStrike" cap="none">
              <a:solidFill>
                <a:schemeClr val="lt1"/>
              </a:solidFill>
              <a:latin typeface="Abel"/>
              <a:ea typeface="Abel"/>
              <a:cs typeface="Abel"/>
              <a:sym typeface="Abel"/>
            </a:endParaRPr>
          </a:p>
        </p:txBody>
      </p:sp>
      <p:sp>
        <p:nvSpPr>
          <p:cNvPr id="164" name="Google Shape;164;p6"/>
          <p:cNvSpPr txBox="1"/>
          <p:nvPr/>
        </p:nvSpPr>
        <p:spPr>
          <a:xfrm>
            <a:off x="4742206" y="3554088"/>
            <a:ext cx="4401900" cy="1262100"/>
          </a:xfrm>
          <a:prstGeom prst="rect">
            <a:avLst/>
          </a:prstGeom>
          <a:noFill/>
          <a:ln>
            <a:noFill/>
          </a:ln>
        </p:spPr>
        <p:txBody>
          <a:bodyPr spcFirstLastPara="1" wrap="square" lIns="91425" tIns="91425" rIns="91425" bIns="91425" anchor="t" anchorCtr="0">
            <a:spAutoFit/>
          </a:bodyPr>
          <a:lstStyle/>
          <a:p>
            <a:pPr marL="15875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Considering the period selected on Zone A, we can see that humidity is quite similar in both cities, Therefore, this parameter does not impact si</a:t>
            </a:r>
            <a:r>
              <a:rPr lang="en-US">
                <a:solidFill>
                  <a:schemeClr val="lt1"/>
                </a:solidFill>
                <a:latin typeface="Abel"/>
                <a:ea typeface="Abel"/>
                <a:cs typeface="Abel"/>
                <a:sym typeface="Abel"/>
              </a:rPr>
              <a:t>gnificantly</a:t>
            </a:r>
            <a:r>
              <a:rPr lang="en-US" sz="1400" b="0" i="0" u="none" strike="noStrike" cap="none">
                <a:solidFill>
                  <a:schemeClr val="lt1"/>
                </a:solidFill>
                <a:latin typeface="Abel"/>
                <a:ea typeface="Abel"/>
                <a:cs typeface="Abel"/>
                <a:sym typeface="Abel"/>
              </a:rPr>
              <a:t> the number of confirmed cases.</a:t>
            </a:r>
            <a:endParaRPr/>
          </a:p>
          <a:p>
            <a:pPr marL="158750" marR="0" lvl="0" indent="0" algn="l" rtl="0">
              <a:lnSpc>
                <a:spcPct val="100000"/>
              </a:lnSpc>
              <a:spcBef>
                <a:spcPts val="0"/>
              </a:spcBef>
              <a:spcAft>
                <a:spcPts val="0"/>
              </a:spcAft>
              <a:buNone/>
            </a:pPr>
            <a:r>
              <a:rPr lang="en-US" sz="1400" b="0" i="0" u="none" strike="noStrike" cap="none">
                <a:solidFill>
                  <a:schemeClr val="lt1"/>
                </a:solidFill>
                <a:latin typeface="Abel"/>
                <a:ea typeface="Abel"/>
                <a:cs typeface="Abel"/>
                <a:sym typeface="Abel"/>
              </a:rPr>
              <a:t>. </a:t>
            </a:r>
            <a:endParaRPr sz="1400" b="0" i="0" u="none" strike="noStrike" cap="none">
              <a:solidFill>
                <a:schemeClr val="lt1"/>
              </a:solidFill>
              <a:latin typeface="Abel"/>
              <a:ea typeface="Abel"/>
              <a:cs typeface="Abel"/>
              <a:sym typeface="Abel"/>
            </a:endParaRPr>
          </a:p>
        </p:txBody>
      </p:sp>
      <p:pic>
        <p:nvPicPr>
          <p:cNvPr id="165" name="Google Shape;165;p6"/>
          <p:cNvPicPr preferRelativeResize="0"/>
          <p:nvPr/>
        </p:nvPicPr>
        <p:blipFill rotWithShape="1">
          <a:blip r:embed="rId3">
            <a:alphaModFix/>
          </a:blip>
          <a:srcRect t="4085"/>
          <a:stretch/>
        </p:blipFill>
        <p:spPr>
          <a:xfrm>
            <a:off x="250292" y="1358568"/>
            <a:ext cx="3836654" cy="2013532"/>
          </a:xfrm>
          <a:prstGeom prst="rect">
            <a:avLst/>
          </a:prstGeom>
          <a:noFill/>
          <a:ln>
            <a:noFill/>
          </a:ln>
        </p:spPr>
      </p:pic>
      <p:pic>
        <p:nvPicPr>
          <p:cNvPr id="166" name="Google Shape;166;p6"/>
          <p:cNvPicPr preferRelativeResize="0"/>
          <p:nvPr/>
        </p:nvPicPr>
        <p:blipFill rotWithShape="1">
          <a:blip r:embed="rId4">
            <a:alphaModFix/>
          </a:blip>
          <a:srcRect t="3016"/>
          <a:stretch/>
        </p:blipFill>
        <p:spPr>
          <a:xfrm>
            <a:off x="4869515" y="1339268"/>
            <a:ext cx="4149649" cy="2013532"/>
          </a:xfrm>
          <a:prstGeom prst="rect">
            <a:avLst/>
          </a:prstGeom>
          <a:noFill/>
          <a:ln>
            <a:noFill/>
          </a:ln>
        </p:spPr>
      </p:pic>
      <p:sp>
        <p:nvSpPr>
          <p:cNvPr id="167" name="Google Shape;167;p6"/>
          <p:cNvSpPr/>
          <p:nvPr/>
        </p:nvSpPr>
        <p:spPr>
          <a:xfrm>
            <a:off x="5756565" y="1339268"/>
            <a:ext cx="1732332" cy="178323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a:t>
            </a:r>
            <a:endParaRPr sz="2400" b="0" i="0" u="none" strike="noStrike" cap="none">
              <a:solidFill>
                <a:srgbClr val="000000"/>
              </a:solidFill>
              <a:latin typeface="Arial"/>
              <a:ea typeface="Arial"/>
              <a:cs typeface="Arial"/>
              <a:sym typeface="Arial"/>
            </a:endParaRPr>
          </a:p>
        </p:txBody>
      </p:sp>
      <p:sp>
        <p:nvSpPr>
          <p:cNvPr id="168" name="Google Shape;168;p6"/>
          <p:cNvSpPr txBox="1"/>
          <p:nvPr/>
        </p:nvSpPr>
        <p:spPr>
          <a:xfrm>
            <a:off x="4742206" y="850917"/>
            <a:ext cx="40175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bel"/>
                <a:ea typeface="Abel"/>
                <a:cs typeface="Abel"/>
                <a:sym typeface="Abel"/>
              </a:rPr>
              <a:t>Both cities humidity: 15 days average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124835" y="47523"/>
            <a:ext cx="7696056"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Methodology</a:t>
            </a:r>
            <a:endParaRPr/>
          </a:p>
        </p:txBody>
      </p:sp>
      <p:sp>
        <p:nvSpPr>
          <p:cNvPr id="174" name="Google Shape;174;p7"/>
          <p:cNvSpPr txBox="1"/>
          <p:nvPr/>
        </p:nvSpPr>
        <p:spPr>
          <a:xfrm>
            <a:off x="-72519" y="2437133"/>
            <a:ext cx="3106666" cy="2769959"/>
          </a:xfrm>
          <a:prstGeom prst="rect">
            <a:avLst/>
          </a:prstGeom>
          <a:noFill/>
          <a:ln>
            <a:noFill/>
          </a:ln>
        </p:spPr>
        <p:txBody>
          <a:bodyPr spcFirstLastPara="1" wrap="square" lIns="91425" tIns="91425" rIns="91425" bIns="91425" anchor="t" anchorCtr="0">
            <a:spAutoFit/>
          </a:bodyPr>
          <a:lstStyle/>
          <a:p>
            <a:pPr marL="444500" marR="0" lvl="0" indent="-285750" algn="l" rtl="0">
              <a:lnSpc>
                <a:spcPct val="100000"/>
              </a:lnSpc>
              <a:spcBef>
                <a:spcPts val="0"/>
              </a:spcBef>
              <a:spcAft>
                <a:spcPts val="0"/>
              </a:spcAft>
              <a:buClr>
                <a:schemeClr val="lt1"/>
              </a:buClr>
              <a:buSzPts val="1162"/>
              <a:buFont typeface="Arial"/>
              <a:buChar char="•"/>
            </a:pPr>
            <a:r>
              <a:rPr lang="en-US" sz="1400" b="0" i="0" u="none" strike="noStrike" cap="none">
                <a:solidFill>
                  <a:schemeClr val="lt1"/>
                </a:solidFill>
                <a:latin typeface="Abel"/>
                <a:ea typeface="Abel"/>
                <a:cs typeface="Abel"/>
                <a:sym typeface="Abel"/>
              </a:rPr>
              <a:t>15 days average temperature and humidity up to the day before as this is usually the virus incubation period</a:t>
            </a:r>
            <a:endParaRPr/>
          </a:p>
          <a:p>
            <a:pPr marL="444500" marR="0" lvl="0" indent="-211963" algn="l" rtl="0">
              <a:lnSpc>
                <a:spcPct val="100000"/>
              </a:lnSpc>
              <a:spcBef>
                <a:spcPts val="0"/>
              </a:spcBef>
              <a:spcAft>
                <a:spcPts val="0"/>
              </a:spcAft>
              <a:buClr>
                <a:schemeClr val="lt1"/>
              </a:buClr>
              <a:buSzPts val="1162"/>
              <a:buFont typeface="Arial"/>
              <a:buNone/>
            </a:pPr>
            <a:endParaRPr sz="1400" b="0" i="0" u="none" strike="noStrike" cap="none">
              <a:solidFill>
                <a:schemeClr val="lt1"/>
              </a:solidFill>
              <a:latin typeface="Abel"/>
              <a:ea typeface="Abel"/>
              <a:cs typeface="Abel"/>
              <a:sym typeface="Abel"/>
            </a:endParaRPr>
          </a:p>
          <a:p>
            <a:pPr marL="444500" marR="0" lvl="0" indent="-285750" algn="l" rtl="0">
              <a:lnSpc>
                <a:spcPct val="100000"/>
              </a:lnSpc>
              <a:spcBef>
                <a:spcPts val="0"/>
              </a:spcBef>
              <a:spcAft>
                <a:spcPts val="0"/>
              </a:spcAft>
              <a:buClr>
                <a:schemeClr val="lt1"/>
              </a:buClr>
              <a:buSzPts val="1162"/>
              <a:buFont typeface="Arial"/>
              <a:buChar char="•"/>
            </a:pPr>
            <a:r>
              <a:rPr lang="en-US" sz="1400" b="0" i="0" u="none" strike="noStrike" cap="none">
                <a:solidFill>
                  <a:schemeClr val="lt1"/>
                </a:solidFill>
                <a:latin typeface="Abel"/>
                <a:ea typeface="Abel"/>
                <a:cs typeface="Abel"/>
                <a:sym typeface="Abel"/>
              </a:rPr>
              <a:t>New cases per 100K to compare same size of population</a:t>
            </a:r>
            <a:endParaRPr/>
          </a:p>
          <a:p>
            <a:pPr marL="444500" marR="0" lvl="0" indent="-211963" algn="l" rtl="0">
              <a:lnSpc>
                <a:spcPct val="100000"/>
              </a:lnSpc>
              <a:spcBef>
                <a:spcPts val="0"/>
              </a:spcBef>
              <a:spcAft>
                <a:spcPts val="0"/>
              </a:spcAft>
              <a:buClr>
                <a:schemeClr val="lt1"/>
              </a:buClr>
              <a:buSzPts val="1162"/>
              <a:buFont typeface="Arial"/>
              <a:buNone/>
            </a:pPr>
            <a:endParaRPr sz="1400" b="0" i="0" u="none" strike="noStrike" cap="none">
              <a:solidFill>
                <a:schemeClr val="lt1"/>
              </a:solidFill>
              <a:latin typeface="Abel"/>
              <a:ea typeface="Abel"/>
              <a:cs typeface="Abel"/>
              <a:sym typeface="Abel"/>
            </a:endParaRPr>
          </a:p>
          <a:p>
            <a:pPr marL="444500" marR="0" lvl="0" indent="-285750" algn="l" rtl="0">
              <a:lnSpc>
                <a:spcPct val="100000"/>
              </a:lnSpc>
              <a:spcBef>
                <a:spcPts val="0"/>
              </a:spcBef>
              <a:spcAft>
                <a:spcPts val="0"/>
              </a:spcAft>
              <a:buClr>
                <a:schemeClr val="lt1"/>
              </a:buClr>
              <a:buSzPts val="1162"/>
              <a:buFont typeface="Arial"/>
              <a:buChar char="•"/>
            </a:pPr>
            <a:r>
              <a:rPr lang="en-US" sz="1400" b="0" i="0" u="none" strike="noStrike" cap="none">
                <a:solidFill>
                  <a:schemeClr val="lt1"/>
                </a:solidFill>
                <a:latin typeface="Abel"/>
                <a:ea typeface="Abel"/>
                <a:cs typeface="Abel"/>
                <a:sym typeface="Abel"/>
              </a:rPr>
              <a:t>Moving 7 days average of new cases per 100K to smooth out any reporting anomalies </a:t>
            </a:r>
            <a:endParaRPr/>
          </a:p>
          <a:p>
            <a:pPr marL="45720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bel"/>
                <a:ea typeface="Abel"/>
                <a:cs typeface="Abel"/>
                <a:sym typeface="Abel"/>
              </a:rPr>
              <a:t> </a:t>
            </a:r>
            <a:endParaRPr sz="1400" b="0" i="0" u="none" strike="noStrike" cap="none">
              <a:solidFill>
                <a:schemeClr val="lt1"/>
              </a:solidFill>
              <a:latin typeface="Abel"/>
              <a:ea typeface="Abel"/>
              <a:cs typeface="Abel"/>
              <a:sym typeface="Abel"/>
            </a:endParaRPr>
          </a:p>
        </p:txBody>
      </p:sp>
      <p:sp>
        <p:nvSpPr>
          <p:cNvPr id="175" name="Google Shape;175;p7"/>
          <p:cNvSpPr txBox="1"/>
          <p:nvPr/>
        </p:nvSpPr>
        <p:spPr>
          <a:xfrm>
            <a:off x="5548671" y="843398"/>
            <a:ext cx="3595329" cy="4493508"/>
          </a:xfrm>
          <a:prstGeom prst="rect">
            <a:avLst/>
          </a:prstGeom>
          <a:noFill/>
          <a:ln>
            <a:noFill/>
          </a:ln>
        </p:spPr>
        <p:txBody>
          <a:bodyPr spcFirstLastPara="1" wrap="square" lIns="91425" tIns="91425" rIns="91425" bIns="91425" anchor="t" anchorCtr="0">
            <a:spAutoFit/>
          </a:bodyPr>
          <a:lstStyle/>
          <a:p>
            <a:pPr marL="444500" marR="0" lvl="0"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We ran correlations to validate the strength of the relationship between the variables.</a:t>
            </a:r>
            <a:endParaRPr/>
          </a:p>
          <a:p>
            <a:pPr marL="444500" marR="0" lvl="0" indent="-210184" algn="l" rtl="0">
              <a:lnSpc>
                <a:spcPct val="100000"/>
              </a:lnSpc>
              <a:spcBef>
                <a:spcPts val="0"/>
              </a:spcBef>
              <a:spcAft>
                <a:spcPts val="0"/>
              </a:spcAft>
              <a:buClr>
                <a:schemeClr val="lt1"/>
              </a:buClr>
              <a:buSzPts val="1190"/>
              <a:buFont typeface="Arial"/>
              <a:buNone/>
            </a:pPr>
            <a:endParaRPr sz="1400" b="0" i="0" u="none" strike="noStrike" cap="none">
              <a:solidFill>
                <a:schemeClr val="lt1"/>
              </a:solidFill>
              <a:latin typeface="Abel"/>
              <a:ea typeface="Abel"/>
              <a:cs typeface="Abel"/>
              <a:sym typeface="Abel"/>
            </a:endParaRPr>
          </a:p>
          <a:p>
            <a:pPr marL="444500" marR="0" lvl="0"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We ran multiple regressions using three cuts of data one for each city and one combined. For the combined, we added “is_New York flag” (1= NY, 0=SP)</a:t>
            </a:r>
            <a:endParaRPr/>
          </a:p>
          <a:p>
            <a:pPr marL="444500" marR="0" lvl="0" indent="-210184" algn="l" rtl="0">
              <a:lnSpc>
                <a:spcPct val="100000"/>
              </a:lnSpc>
              <a:spcBef>
                <a:spcPts val="0"/>
              </a:spcBef>
              <a:spcAft>
                <a:spcPts val="0"/>
              </a:spcAft>
              <a:buClr>
                <a:schemeClr val="lt1"/>
              </a:buClr>
              <a:buSzPts val="1190"/>
              <a:buFont typeface="Arial"/>
              <a:buNone/>
            </a:pPr>
            <a:endParaRPr sz="1400" b="0" i="0" u="none" strike="noStrike" cap="none">
              <a:solidFill>
                <a:schemeClr val="lt1"/>
              </a:solidFill>
              <a:latin typeface="Abel"/>
              <a:ea typeface="Abel"/>
              <a:cs typeface="Abel"/>
              <a:sym typeface="Abel"/>
            </a:endParaRPr>
          </a:p>
          <a:p>
            <a:pPr marL="444500" marR="0" lvl="0"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Selected date range is from Feb 29,2020 to May 16,2021</a:t>
            </a:r>
            <a:endParaRPr/>
          </a:p>
          <a:p>
            <a:pPr marL="444500" marR="0" lvl="0" indent="-210184" algn="l" rtl="0">
              <a:lnSpc>
                <a:spcPct val="100000"/>
              </a:lnSpc>
              <a:spcBef>
                <a:spcPts val="0"/>
              </a:spcBef>
              <a:spcAft>
                <a:spcPts val="0"/>
              </a:spcAft>
              <a:buClr>
                <a:schemeClr val="lt1"/>
              </a:buClr>
              <a:buSzPts val="1190"/>
              <a:buFont typeface="Arial"/>
              <a:buNone/>
            </a:pPr>
            <a:endParaRPr sz="1400" b="0" i="0" u="none" strike="noStrike" cap="none">
              <a:solidFill>
                <a:schemeClr val="lt1"/>
              </a:solidFill>
              <a:latin typeface="Abel"/>
              <a:ea typeface="Abel"/>
              <a:cs typeface="Abel"/>
              <a:sym typeface="Abel"/>
            </a:endParaRPr>
          </a:p>
          <a:p>
            <a:pPr marL="444500" marR="0" lvl="1"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Compared Regressions with train and test vs no test.</a:t>
            </a:r>
            <a:endParaRPr/>
          </a:p>
          <a:p>
            <a:pPr marL="444500" marR="0" lvl="1" indent="-210184" algn="l" rtl="0">
              <a:lnSpc>
                <a:spcPct val="100000"/>
              </a:lnSpc>
              <a:spcBef>
                <a:spcPts val="0"/>
              </a:spcBef>
              <a:spcAft>
                <a:spcPts val="0"/>
              </a:spcAft>
              <a:buClr>
                <a:schemeClr val="lt1"/>
              </a:buClr>
              <a:buSzPts val="1190"/>
              <a:buFont typeface="Arial"/>
              <a:buNone/>
            </a:pPr>
            <a:endParaRPr sz="1400" b="0" i="0" u="none" strike="noStrike" cap="none">
              <a:solidFill>
                <a:schemeClr val="lt1"/>
              </a:solidFill>
              <a:latin typeface="Abel"/>
              <a:ea typeface="Abel"/>
              <a:cs typeface="Abel"/>
              <a:sym typeface="Abel"/>
            </a:endParaRPr>
          </a:p>
          <a:p>
            <a:pPr marL="444500" marR="0" lvl="5"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Trained using Feb 29,2020 to Apr 15,2021 for training </a:t>
            </a:r>
            <a:endParaRPr/>
          </a:p>
          <a:p>
            <a:pPr marL="444500" marR="0" lvl="5" indent="-210184" algn="l" rtl="0">
              <a:lnSpc>
                <a:spcPct val="100000"/>
              </a:lnSpc>
              <a:spcBef>
                <a:spcPts val="0"/>
              </a:spcBef>
              <a:spcAft>
                <a:spcPts val="0"/>
              </a:spcAft>
              <a:buClr>
                <a:schemeClr val="lt1"/>
              </a:buClr>
              <a:buSzPts val="1190"/>
              <a:buFont typeface="Arial"/>
              <a:buNone/>
            </a:pPr>
            <a:endParaRPr sz="1400" b="0" i="0" u="none" strike="noStrike" cap="none">
              <a:solidFill>
                <a:schemeClr val="lt1"/>
              </a:solidFill>
              <a:latin typeface="Abel"/>
              <a:ea typeface="Abel"/>
              <a:cs typeface="Abel"/>
              <a:sym typeface="Abel"/>
            </a:endParaRPr>
          </a:p>
          <a:p>
            <a:pPr marL="444500" marR="0" lvl="5" indent="-285750" algn="l" rtl="0">
              <a:lnSpc>
                <a:spcPct val="100000"/>
              </a:lnSpc>
              <a:spcBef>
                <a:spcPts val="0"/>
              </a:spcBef>
              <a:spcAft>
                <a:spcPts val="0"/>
              </a:spcAft>
              <a:buClr>
                <a:schemeClr val="lt1"/>
              </a:buClr>
              <a:buSzPts val="1190"/>
              <a:buFont typeface="Arial"/>
              <a:buChar char="•"/>
            </a:pPr>
            <a:r>
              <a:rPr lang="en-US" sz="1400" b="0" i="0" u="none" strike="noStrike" cap="none">
                <a:solidFill>
                  <a:schemeClr val="lt1"/>
                </a:solidFill>
                <a:latin typeface="Abel"/>
                <a:ea typeface="Abel"/>
                <a:cs typeface="Abel"/>
                <a:sym typeface="Abel"/>
              </a:rPr>
              <a:t>Tested using data from Apr 16 to May 16 2021</a:t>
            </a:r>
            <a:endParaRPr/>
          </a:p>
          <a:p>
            <a:pPr marL="158750" marR="0" lvl="7" indent="0" algn="l" rtl="0">
              <a:lnSpc>
                <a:spcPct val="100000"/>
              </a:lnSpc>
              <a:spcBef>
                <a:spcPts val="0"/>
              </a:spcBef>
              <a:spcAft>
                <a:spcPts val="0"/>
              </a:spcAft>
              <a:buNone/>
            </a:pPr>
            <a:endParaRPr sz="1400" b="0" i="0" u="none" strike="noStrike" cap="none">
              <a:solidFill>
                <a:schemeClr val="lt1"/>
              </a:solidFill>
              <a:latin typeface="Abel"/>
              <a:ea typeface="Abel"/>
              <a:cs typeface="Abel"/>
              <a:sym typeface="Abel"/>
            </a:endParaRPr>
          </a:p>
        </p:txBody>
      </p:sp>
      <p:grpSp>
        <p:nvGrpSpPr>
          <p:cNvPr id="176" name="Google Shape;176;p7"/>
          <p:cNvGrpSpPr/>
          <p:nvPr/>
        </p:nvGrpSpPr>
        <p:grpSpPr>
          <a:xfrm>
            <a:off x="2628447" y="1220249"/>
            <a:ext cx="3308224" cy="2008111"/>
            <a:chOff x="-45407" y="0"/>
            <a:chExt cx="3308224" cy="2008111"/>
          </a:xfrm>
        </p:grpSpPr>
        <p:sp>
          <p:nvSpPr>
            <p:cNvPr id="177" name="Google Shape;177;p7"/>
            <p:cNvSpPr/>
            <p:nvPr/>
          </p:nvSpPr>
          <p:spPr>
            <a:xfrm rot="-300000">
              <a:off x="10012" y="818381"/>
              <a:ext cx="3242792" cy="371348"/>
            </a:xfrm>
            <a:prstGeom prst="mathMinus">
              <a:avLst>
                <a:gd name="adj1" fmla="val 23520"/>
              </a:avLst>
            </a:prstGeom>
            <a:solidFill>
              <a:srgbClr val="A8ACB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391538" y="100405"/>
              <a:ext cx="978845" cy="803244"/>
            </a:xfrm>
            <a:prstGeom prst="downArrow">
              <a:avLst>
                <a:gd name="adj1" fmla="val 50000"/>
                <a:gd name="adj2" fmla="val 50000"/>
              </a:avLst>
            </a:prstGeom>
            <a:solidFill>
              <a:srgbClr val="02336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378412" y="0"/>
              <a:ext cx="1884405" cy="8434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txBox="1"/>
            <p:nvPr/>
          </p:nvSpPr>
          <p:spPr>
            <a:xfrm>
              <a:off x="1378412" y="0"/>
              <a:ext cx="1884405" cy="843407"/>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Abel"/>
                  <a:ea typeface="Abel"/>
                  <a:cs typeface="Abel"/>
                  <a:sym typeface="Abel"/>
                </a:rPr>
                <a:t>Modeling </a:t>
              </a:r>
              <a:endParaRPr/>
            </a:p>
          </p:txBody>
        </p:sp>
        <p:sp>
          <p:nvSpPr>
            <p:cNvPr id="181" name="Google Shape;181;p7"/>
            <p:cNvSpPr/>
            <p:nvPr/>
          </p:nvSpPr>
          <p:spPr>
            <a:xfrm>
              <a:off x="1892434" y="1104461"/>
              <a:ext cx="978845" cy="803244"/>
            </a:xfrm>
            <a:prstGeom prst="upArrow">
              <a:avLst>
                <a:gd name="adj1" fmla="val 50000"/>
                <a:gd name="adj2" fmla="val 50000"/>
              </a:avLst>
            </a:prstGeom>
            <a:solidFill>
              <a:srgbClr val="8BA8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45407" y="1164704"/>
              <a:ext cx="2113763" cy="8434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txBox="1"/>
            <p:nvPr/>
          </p:nvSpPr>
          <p:spPr>
            <a:xfrm>
              <a:off x="-45407" y="1164704"/>
              <a:ext cx="2113763" cy="843407"/>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lt1"/>
                  </a:solidFill>
                  <a:latin typeface="Abel"/>
                  <a:ea typeface="Abel"/>
                  <a:cs typeface="Abel"/>
                  <a:sym typeface="Abel"/>
                </a:rPr>
                <a:t>Variable Selection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8"/>
          <p:cNvPicPr preferRelativeResize="0"/>
          <p:nvPr/>
        </p:nvPicPr>
        <p:blipFill rotWithShape="1">
          <a:blip r:embed="rId3">
            <a:alphaModFix/>
          </a:blip>
          <a:srcRect/>
          <a:stretch/>
        </p:blipFill>
        <p:spPr>
          <a:xfrm>
            <a:off x="124835" y="1226453"/>
            <a:ext cx="3570100" cy="3688446"/>
          </a:xfrm>
          <a:prstGeom prst="rect">
            <a:avLst/>
          </a:prstGeom>
          <a:noFill/>
          <a:ln>
            <a:noFill/>
          </a:ln>
        </p:spPr>
      </p:pic>
      <p:sp>
        <p:nvSpPr>
          <p:cNvPr id="189" name="Google Shape;189;p8"/>
          <p:cNvSpPr txBox="1">
            <a:spLocks noGrp="1"/>
          </p:cNvSpPr>
          <p:nvPr>
            <p:ph type="title"/>
          </p:nvPr>
        </p:nvSpPr>
        <p:spPr>
          <a:xfrm>
            <a:off x="124835" y="47523"/>
            <a:ext cx="7696056"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a:t>Correlation Analysis- Combined Data</a:t>
            </a:r>
            <a:endParaRPr/>
          </a:p>
        </p:txBody>
      </p:sp>
      <p:grpSp>
        <p:nvGrpSpPr>
          <p:cNvPr id="190" name="Google Shape;190;p8"/>
          <p:cNvGrpSpPr/>
          <p:nvPr/>
        </p:nvGrpSpPr>
        <p:grpSpPr>
          <a:xfrm>
            <a:off x="977109" y="4749980"/>
            <a:ext cx="611837" cy="215444"/>
            <a:chOff x="3711391" y="1307581"/>
            <a:chExt cx="611837" cy="215444"/>
          </a:xfrm>
        </p:grpSpPr>
        <p:sp>
          <p:nvSpPr>
            <p:cNvPr id="191" name="Google Shape;191;p8"/>
            <p:cNvSpPr/>
            <p:nvPr/>
          </p:nvSpPr>
          <p:spPr>
            <a:xfrm>
              <a:off x="3711391" y="1378324"/>
              <a:ext cx="80682" cy="73958"/>
            </a:xfrm>
            <a:prstGeom prst="ellipse">
              <a:avLst/>
            </a:prstGeom>
            <a:solidFill>
              <a:srgbClr val="DC84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2" name="Google Shape;192;p8"/>
            <p:cNvSpPr txBox="1"/>
            <p:nvPr/>
          </p:nvSpPr>
          <p:spPr>
            <a:xfrm>
              <a:off x="3751729" y="1307581"/>
              <a:ext cx="5714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1" i="0" u="none" strike="noStrike" cap="none">
                  <a:solidFill>
                    <a:schemeClr val="dk1"/>
                  </a:solidFill>
                  <a:latin typeface="Abel"/>
                  <a:ea typeface="Abel"/>
                  <a:cs typeface="Abel"/>
                  <a:sym typeface="Abel"/>
                </a:rPr>
                <a:t>New York</a:t>
              </a:r>
              <a:endParaRPr sz="800" b="1" i="0" u="none" strike="noStrike" cap="none">
                <a:solidFill>
                  <a:schemeClr val="dk1"/>
                </a:solidFill>
                <a:latin typeface="Abel"/>
                <a:ea typeface="Abel"/>
                <a:cs typeface="Abel"/>
                <a:sym typeface="Abel"/>
              </a:endParaRPr>
            </a:p>
          </p:txBody>
        </p:sp>
      </p:grpSp>
      <p:grpSp>
        <p:nvGrpSpPr>
          <p:cNvPr id="193" name="Google Shape;193;p8"/>
          <p:cNvGrpSpPr/>
          <p:nvPr/>
        </p:nvGrpSpPr>
        <p:grpSpPr>
          <a:xfrm>
            <a:off x="1804867" y="4749980"/>
            <a:ext cx="611837" cy="215444"/>
            <a:chOff x="3711391" y="1307581"/>
            <a:chExt cx="611837" cy="215444"/>
          </a:xfrm>
        </p:grpSpPr>
        <p:sp>
          <p:nvSpPr>
            <p:cNvPr id="194" name="Google Shape;194;p8"/>
            <p:cNvSpPr/>
            <p:nvPr/>
          </p:nvSpPr>
          <p:spPr>
            <a:xfrm>
              <a:off x="3711391" y="1378324"/>
              <a:ext cx="80682" cy="7395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sp>
          <p:nvSpPr>
            <p:cNvPr id="195" name="Google Shape;195;p8"/>
            <p:cNvSpPr txBox="1"/>
            <p:nvPr/>
          </p:nvSpPr>
          <p:spPr>
            <a:xfrm>
              <a:off x="3751729" y="1307581"/>
              <a:ext cx="5714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1" i="0" u="none" strike="noStrike" cap="none">
                  <a:solidFill>
                    <a:schemeClr val="dk1"/>
                  </a:solidFill>
                  <a:latin typeface="Abel"/>
                  <a:ea typeface="Abel"/>
                  <a:cs typeface="Abel"/>
                  <a:sym typeface="Abel"/>
                </a:rPr>
                <a:t>Sao Paulo</a:t>
              </a:r>
              <a:endParaRPr sz="800" b="1" i="0" u="none" strike="noStrike" cap="none">
                <a:solidFill>
                  <a:schemeClr val="dk1"/>
                </a:solidFill>
                <a:latin typeface="Abel"/>
                <a:ea typeface="Abel"/>
                <a:cs typeface="Abel"/>
                <a:sym typeface="Abel"/>
              </a:endParaRPr>
            </a:p>
          </p:txBody>
        </p:sp>
      </p:grpSp>
      <p:sp>
        <p:nvSpPr>
          <p:cNvPr id="196" name="Google Shape;196;p8"/>
          <p:cNvSpPr txBox="1"/>
          <p:nvPr/>
        </p:nvSpPr>
        <p:spPr>
          <a:xfrm>
            <a:off x="180814" y="738705"/>
            <a:ext cx="370729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Both cities : New Cases with temperature &amp; Humidity </a:t>
            </a:r>
            <a:endParaRPr/>
          </a:p>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( 15 days average)</a:t>
            </a:r>
            <a:endParaRPr/>
          </a:p>
        </p:txBody>
      </p:sp>
      <p:sp>
        <p:nvSpPr>
          <p:cNvPr id="197" name="Google Shape;197;p8"/>
          <p:cNvSpPr txBox="1"/>
          <p:nvPr/>
        </p:nvSpPr>
        <p:spPr>
          <a:xfrm>
            <a:off x="3787344" y="1648781"/>
            <a:ext cx="39888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New York only: </a:t>
            </a:r>
            <a:endParaRPr/>
          </a:p>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New Cases with temperature &amp; Humidity ( 15 days average)</a:t>
            </a:r>
            <a:endParaRPr/>
          </a:p>
        </p:txBody>
      </p:sp>
      <p:sp>
        <p:nvSpPr>
          <p:cNvPr id="198" name="Google Shape;198;p8"/>
          <p:cNvSpPr txBox="1"/>
          <p:nvPr/>
        </p:nvSpPr>
        <p:spPr>
          <a:xfrm>
            <a:off x="3787344" y="2922876"/>
            <a:ext cx="39888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Sao Paulo only: </a:t>
            </a:r>
            <a:endParaRPr/>
          </a:p>
          <a:p>
            <a:pPr marL="0" marR="0" lvl="0" indent="0" algn="l" rtl="0">
              <a:lnSpc>
                <a:spcPct val="100000"/>
              </a:lnSpc>
              <a:spcBef>
                <a:spcPts val="0"/>
              </a:spcBef>
              <a:spcAft>
                <a:spcPts val="0"/>
              </a:spcAft>
              <a:buNone/>
            </a:pPr>
            <a:r>
              <a:rPr lang="en-US" sz="1200" b="1" i="0" u="none" strike="noStrike" cap="none">
                <a:solidFill>
                  <a:schemeClr val="lt1"/>
                </a:solidFill>
                <a:latin typeface="Abel"/>
                <a:ea typeface="Abel"/>
                <a:cs typeface="Abel"/>
                <a:sym typeface="Abel"/>
              </a:rPr>
              <a:t>New Cases with temperature &amp; Humidity ( 15 days average)</a:t>
            </a:r>
            <a:endParaRPr/>
          </a:p>
        </p:txBody>
      </p:sp>
      <p:sp>
        <p:nvSpPr>
          <p:cNvPr id="199" name="Google Shape;199;p8"/>
          <p:cNvSpPr txBox="1"/>
          <p:nvPr/>
        </p:nvSpPr>
        <p:spPr>
          <a:xfrm>
            <a:off x="3818212" y="4288352"/>
            <a:ext cx="5148045" cy="1015663"/>
          </a:xfrm>
          <a:prstGeom prst="rect">
            <a:avLst/>
          </a:prstGeom>
          <a:noFill/>
          <a:ln>
            <a:noFill/>
          </a:ln>
        </p:spPr>
        <p:txBody>
          <a:bodyPr spcFirstLastPara="1" wrap="square" lIns="91425" tIns="45700" rIns="91425" bIns="45700" anchor="t" anchorCtr="0">
            <a:spAutoFit/>
          </a:bodyPr>
          <a:lstStyle/>
          <a:p>
            <a:pPr marL="171450" marR="0" lvl="0" indent="-171450" algn="just" rtl="0">
              <a:lnSpc>
                <a:spcPct val="100000"/>
              </a:lnSpc>
              <a:spcBef>
                <a:spcPts val="0"/>
              </a:spcBef>
              <a:spcAft>
                <a:spcPts val="0"/>
              </a:spcAft>
              <a:buClr>
                <a:schemeClr val="lt1"/>
              </a:buClr>
              <a:buSzPts val="1200"/>
              <a:buFont typeface="Arial"/>
              <a:buChar char="•"/>
            </a:pPr>
            <a:r>
              <a:rPr lang="en-US" sz="1200" b="1" i="0" u="none" strike="noStrike" cap="none">
                <a:solidFill>
                  <a:schemeClr val="lt1"/>
                </a:solidFill>
                <a:latin typeface="Abel"/>
                <a:ea typeface="Abel"/>
                <a:cs typeface="Abel"/>
                <a:sym typeface="Abel"/>
              </a:rPr>
              <a:t>Temperature: </a:t>
            </a:r>
            <a:r>
              <a:rPr lang="en-US" sz="1200" b="0" i="0" u="none" strike="noStrike" cap="none">
                <a:solidFill>
                  <a:schemeClr val="lt1"/>
                </a:solidFill>
                <a:latin typeface="Abel"/>
                <a:ea typeface="Abel"/>
                <a:cs typeface="Abel"/>
                <a:sym typeface="Abel"/>
              </a:rPr>
              <a:t>No. of cases in SP do not follow a trend, while NY does. This confirms that the data makes sense.</a:t>
            </a:r>
            <a:endParaRPr/>
          </a:p>
          <a:p>
            <a:pPr marL="171450" marR="0" lvl="0" indent="-171450" algn="just" rtl="0">
              <a:lnSpc>
                <a:spcPct val="100000"/>
              </a:lnSpc>
              <a:spcBef>
                <a:spcPts val="0"/>
              </a:spcBef>
              <a:spcAft>
                <a:spcPts val="0"/>
              </a:spcAft>
              <a:buClr>
                <a:schemeClr val="lt1"/>
              </a:buClr>
              <a:buSzPts val="1200"/>
              <a:buFont typeface="Arial"/>
              <a:buChar char="•"/>
            </a:pPr>
            <a:r>
              <a:rPr lang="en-US" sz="1200" b="1" i="0" u="none" strike="noStrike" cap="none">
                <a:solidFill>
                  <a:schemeClr val="lt1"/>
                </a:solidFill>
                <a:latin typeface="Abel"/>
                <a:ea typeface="Abel"/>
                <a:cs typeface="Abel"/>
                <a:sym typeface="Abel"/>
              </a:rPr>
              <a:t>Humidity: </a:t>
            </a:r>
            <a:r>
              <a:rPr lang="en-US" sz="1200" b="0" i="0" u="none" strike="noStrike" cap="none">
                <a:solidFill>
                  <a:schemeClr val="lt1"/>
                </a:solidFill>
                <a:latin typeface="Abel"/>
                <a:ea typeface="Abel"/>
                <a:cs typeface="Abel"/>
                <a:sym typeface="Abel"/>
              </a:rPr>
              <a:t>There is not a </a:t>
            </a:r>
            <a:r>
              <a:rPr lang="en-US" sz="1200">
                <a:solidFill>
                  <a:schemeClr val="lt1"/>
                </a:solidFill>
                <a:latin typeface="Abel"/>
                <a:ea typeface="Abel"/>
                <a:cs typeface="Abel"/>
                <a:sym typeface="Abel"/>
              </a:rPr>
              <a:t>significantly</a:t>
            </a:r>
            <a:r>
              <a:rPr lang="en-US" sz="1200" b="0" i="0" u="none" strike="noStrike" cap="none">
                <a:solidFill>
                  <a:schemeClr val="lt1"/>
                </a:solidFill>
                <a:latin typeface="Abel"/>
                <a:ea typeface="Abel"/>
                <a:cs typeface="Abel"/>
                <a:sym typeface="Abel"/>
              </a:rPr>
              <a:t> impact on the number of cases when humidity is considered for the analysis.  </a:t>
            </a:r>
            <a:endParaRPr/>
          </a:p>
          <a:p>
            <a:pPr marL="0" marR="0" lvl="0" indent="0" algn="just"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bel"/>
              <a:ea typeface="Abel"/>
              <a:cs typeface="Abel"/>
              <a:sym typeface="Abel"/>
            </a:endParaRPr>
          </a:p>
        </p:txBody>
      </p:sp>
      <p:pic>
        <p:nvPicPr>
          <p:cNvPr id="200" name="Google Shape;200;p8"/>
          <p:cNvPicPr preferRelativeResize="0"/>
          <p:nvPr/>
        </p:nvPicPr>
        <p:blipFill rotWithShape="1">
          <a:blip r:embed="rId4">
            <a:alphaModFix/>
          </a:blip>
          <a:srcRect/>
          <a:stretch/>
        </p:blipFill>
        <p:spPr>
          <a:xfrm>
            <a:off x="3882637" y="1083926"/>
            <a:ext cx="5023860" cy="532508"/>
          </a:xfrm>
          <a:prstGeom prst="rect">
            <a:avLst/>
          </a:prstGeom>
          <a:noFill/>
          <a:ln>
            <a:noFill/>
          </a:ln>
        </p:spPr>
      </p:pic>
      <p:pic>
        <p:nvPicPr>
          <p:cNvPr id="201" name="Google Shape;201;p8"/>
          <p:cNvPicPr preferRelativeResize="0"/>
          <p:nvPr/>
        </p:nvPicPr>
        <p:blipFill rotWithShape="1">
          <a:blip r:embed="rId5">
            <a:alphaModFix/>
          </a:blip>
          <a:srcRect/>
          <a:stretch/>
        </p:blipFill>
        <p:spPr>
          <a:xfrm>
            <a:off x="3882638" y="2178240"/>
            <a:ext cx="5023860" cy="540372"/>
          </a:xfrm>
          <a:prstGeom prst="rect">
            <a:avLst/>
          </a:prstGeom>
          <a:noFill/>
          <a:ln>
            <a:noFill/>
          </a:ln>
        </p:spPr>
      </p:pic>
      <p:pic>
        <p:nvPicPr>
          <p:cNvPr id="202" name="Google Shape;202;p8"/>
          <p:cNvPicPr preferRelativeResize="0"/>
          <p:nvPr/>
        </p:nvPicPr>
        <p:blipFill rotWithShape="1">
          <a:blip r:embed="rId6">
            <a:alphaModFix/>
          </a:blip>
          <a:srcRect/>
          <a:stretch/>
        </p:blipFill>
        <p:spPr>
          <a:xfrm>
            <a:off x="3882637" y="3422408"/>
            <a:ext cx="5023860" cy="518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9"/>
          <p:cNvSpPr txBox="1">
            <a:spLocks noGrp="1"/>
          </p:cNvSpPr>
          <p:nvPr>
            <p:ph type="title"/>
          </p:nvPr>
        </p:nvSpPr>
        <p:spPr>
          <a:xfrm>
            <a:off x="124835" y="47523"/>
            <a:ext cx="8895794" cy="665100"/>
          </a:xfrm>
          <a:prstGeom prst="rect">
            <a:avLst/>
          </a:prstGeom>
          <a:noFill/>
          <a:ln>
            <a:noFill/>
          </a:ln>
          <a:effectLst>
            <a:outerShdw blurRad="42863" dist="9525" dir="5400000" algn="bl" rotWithShape="0">
              <a:schemeClr val="dk1">
                <a:alpha val="14901"/>
              </a:schemeClr>
            </a:outerShdw>
          </a:effectLst>
        </p:spPr>
        <p:txBody>
          <a:bodyPr spcFirstLastPara="1" wrap="square" lIns="0" tIns="0" rIns="0" bIns="0" anchor="ctr" anchorCtr="0">
            <a:noAutofit/>
          </a:bodyPr>
          <a:lstStyle/>
          <a:p>
            <a:pPr marL="0" lvl="0" indent="0" algn="l" rtl="0">
              <a:lnSpc>
                <a:spcPct val="90000"/>
              </a:lnSpc>
              <a:spcBef>
                <a:spcPts val="0"/>
              </a:spcBef>
              <a:spcAft>
                <a:spcPts val="0"/>
              </a:spcAft>
              <a:buSzPts val="3600"/>
              <a:buNone/>
            </a:pPr>
            <a:r>
              <a:rPr lang="en-US" sz="3200"/>
              <a:t>Regression Models </a:t>
            </a:r>
            <a:r>
              <a:rPr lang="en-US" sz="1800"/>
              <a:t>(Train on all 14.5 months data)</a:t>
            </a:r>
            <a:endParaRPr/>
          </a:p>
        </p:txBody>
      </p:sp>
      <p:graphicFrame>
        <p:nvGraphicFramePr>
          <p:cNvPr id="208" name="Google Shape;208;p9"/>
          <p:cNvGraphicFramePr/>
          <p:nvPr/>
        </p:nvGraphicFramePr>
        <p:xfrm>
          <a:off x="2585006" y="804060"/>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Both Cities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48.809054423686256</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0.3177470498469601</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 -0.67294798 -0.02484348 -10.39035159]]</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[29.84871747]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09" name="Google Shape;209;p9"/>
          <p:cNvGraphicFramePr/>
          <p:nvPr/>
        </p:nvGraphicFramePr>
        <p:xfrm>
          <a:off x="124835" y="2946368"/>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 on NY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26.13768873196065</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0.5995014517681266</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[[-0.79141555  0.14548759]]</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[10.08624177]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10" name="Google Shape;210;p9"/>
          <p:cNvGraphicFramePr/>
          <p:nvPr/>
        </p:nvGraphicFramePr>
        <p:xfrm>
          <a:off x="4656188" y="2946368"/>
          <a:ext cx="4142350" cy="1767690"/>
        </p:xfrm>
        <a:graphic>
          <a:graphicData uri="http://schemas.openxmlformats.org/drawingml/2006/table">
            <a:tbl>
              <a:tblPr>
                <a:noFill/>
                <a:tableStyleId>{592F37D3-6E0A-4E5A-9BDB-EF52F913026B}</a:tableStyleId>
              </a:tblPr>
              <a:tblGrid>
                <a:gridCol w="1503600">
                  <a:extLst>
                    <a:ext uri="{9D8B030D-6E8A-4147-A177-3AD203B41FA5}">
                      <a16:colId xmlns:a16="http://schemas.microsoft.com/office/drawing/2014/main" val="20000"/>
                    </a:ext>
                  </a:extLst>
                </a:gridCol>
                <a:gridCol w="2638750">
                  <a:extLst>
                    <a:ext uri="{9D8B030D-6E8A-4147-A177-3AD203B41FA5}">
                      <a16:colId xmlns:a16="http://schemas.microsoft.com/office/drawing/2014/main" val="20001"/>
                    </a:ext>
                  </a:extLst>
                </a:gridCol>
              </a:tblGrid>
              <a:tr h="0">
                <a:tc gridSpan="2">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lt1"/>
                          </a:solidFill>
                          <a:latin typeface="Abel"/>
                          <a:ea typeface="Abel"/>
                          <a:cs typeface="Abel"/>
                          <a:sym typeface="Abel"/>
                        </a:rPr>
                        <a:t>Regressions on Sao Paulo data</a:t>
                      </a:r>
                      <a:endParaRPr sz="1400" b="1"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8BA8FF"/>
                    </a:solidFill>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Mean squared error (MSE)</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62.72028045761924</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Score/ R-squared (R2)</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0.05168768077673047</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Coefficients: </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[[ 0.40810781 -0.46844933]]</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Intercept:</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50"/>
                        <a:buFont typeface="Arial"/>
                        <a:buNone/>
                      </a:pPr>
                      <a:r>
                        <a:rPr lang="en-US" sz="1050" u="none" strike="noStrike" cap="none">
                          <a:solidFill>
                            <a:schemeClr val="lt1"/>
                          </a:solidFill>
                          <a:latin typeface="Abel"/>
                          <a:ea typeface="Abel"/>
                          <a:cs typeface="Abel"/>
                          <a:sym typeface="Abel"/>
                        </a:rPr>
                        <a:t>[39.0550793]</a:t>
                      </a:r>
                      <a:endParaRPr sz="1050" u="none" strike="noStrike" cap="none">
                        <a:solidFill>
                          <a:schemeClr val="lt1"/>
                        </a:solidFill>
                        <a:latin typeface="Abel"/>
                        <a:ea typeface="Abel"/>
                        <a:cs typeface="Abel"/>
                        <a:sym typeface="Abel"/>
                      </a:endParaRPr>
                    </a:p>
                  </a:txBody>
                  <a:tcPr marL="91425" marR="91425" marT="91425" marB="914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1" name="Google Shape;211;p9"/>
          <p:cNvSpPr/>
          <p:nvPr/>
        </p:nvSpPr>
        <p:spPr>
          <a:xfrm>
            <a:off x="1835524" y="804060"/>
            <a:ext cx="376517" cy="379281"/>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bel"/>
                <a:ea typeface="Abel"/>
                <a:cs typeface="Abel"/>
                <a:sym typeface="Abel"/>
              </a:rPr>
              <a:t>1</a:t>
            </a:r>
            <a:endParaRPr sz="1800" b="0" i="0" u="none" strike="noStrike" cap="none">
              <a:solidFill>
                <a:schemeClr val="lt1"/>
              </a:solidFill>
              <a:latin typeface="Abel"/>
              <a:ea typeface="Abel"/>
              <a:cs typeface="Abel"/>
              <a:sym typeface="Abel"/>
            </a:endParaRPr>
          </a:p>
        </p:txBody>
      </p:sp>
      <p:sp>
        <p:nvSpPr>
          <p:cNvPr id="212" name="Google Shape;212;p9"/>
          <p:cNvSpPr/>
          <p:nvPr/>
        </p:nvSpPr>
        <p:spPr>
          <a:xfrm>
            <a:off x="124835" y="2475650"/>
            <a:ext cx="376517" cy="379281"/>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bel"/>
                <a:ea typeface="Abel"/>
                <a:cs typeface="Abel"/>
                <a:sym typeface="Abel"/>
              </a:rPr>
              <a:t>2</a:t>
            </a:r>
            <a:endParaRPr sz="1800" b="0" i="0" u="none" strike="noStrike" cap="none">
              <a:solidFill>
                <a:schemeClr val="lt1"/>
              </a:solidFill>
              <a:latin typeface="Abel"/>
              <a:ea typeface="Abel"/>
              <a:cs typeface="Abel"/>
              <a:sym typeface="Abel"/>
            </a:endParaRPr>
          </a:p>
        </p:txBody>
      </p:sp>
      <p:sp>
        <p:nvSpPr>
          <p:cNvPr id="213" name="Google Shape;213;p9"/>
          <p:cNvSpPr/>
          <p:nvPr/>
        </p:nvSpPr>
        <p:spPr>
          <a:xfrm>
            <a:off x="8204276" y="2498593"/>
            <a:ext cx="376517" cy="379281"/>
          </a:xfrm>
          <a:prstGeom prst="flowChartConnector">
            <a:avLst/>
          </a:prstGeom>
          <a:solidFill>
            <a:srgbClr val="8BA8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bel"/>
                <a:ea typeface="Abel"/>
                <a:cs typeface="Abel"/>
                <a:sym typeface="Abel"/>
              </a:rPr>
              <a:t>3</a:t>
            </a:r>
            <a:endParaRPr sz="1800" b="0" i="0" u="none" strike="noStrike" cap="none">
              <a:solidFill>
                <a:schemeClr val="lt1"/>
              </a:solidFill>
              <a:latin typeface="Abel"/>
              <a:ea typeface="Abel"/>
              <a:cs typeface="Abel"/>
              <a:sym typeface="Abel"/>
            </a:endParaRPr>
          </a:p>
        </p:txBody>
      </p:sp>
      <p:pic>
        <p:nvPicPr>
          <p:cNvPr id="214" name="Google Shape;214;p9" descr="Close"/>
          <p:cNvPicPr preferRelativeResize="0"/>
          <p:nvPr/>
        </p:nvPicPr>
        <p:blipFill rotWithShape="1">
          <a:blip r:embed="rId3">
            <a:alphaModFix/>
          </a:blip>
          <a:srcRect/>
          <a:stretch/>
        </p:blipFill>
        <p:spPr>
          <a:xfrm>
            <a:off x="1397374" y="775265"/>
            <a:ext cx="436869" cy="436869"/>
          </a:xfrm>
          <a:prstGeom prst="rect">
            <a:avLst/>
          </a:prstGeom>
          <a:noFill/>
          <a:ln>
            <a:noFill/>
          </a:ln>
        </p:spPr>
      </p:pic>
      <p:pic>
        <p:nvPicPr>
          <p:cNvPr id="215" name="Google Shape;215;p9" descr="Close"/>
          <p:cNvPicPr preferRelativeResize="0"/>
          <p:nvPr/>
        </p:nvPicPr>
        <p:blipFill rotWithShape="1">
          <a:blip r:embed="rId3">
            <a:alphaModFix/>
          </a:blip>
          <a:srcRect/>
          <a:stretch/>
        </p:blipFill>
        <p:spPr>
          <a:xfrm>
            <a:off x="501352" y="2441005"/>
            <a:ext cx="436869" cy="436869"/>
          </a:xfrm>
          <a:prstGeom prst="rect">
            <a:avLst/>
          </a:prstGeom>
          <a:noFill/>
          <a:ln>
            <a:noFill/>
          </a:ln>
        </p:spPr>
      </p:pic>
      <p:pic>
        <p:nvPicPr>
          <p:cNvPr id="216" name="Google Shape;216;p9" descr="Close"/>
          <p:cNvPicPr preferRelativeResize="0"/>
          <p:nvPr/>
        </p:nvPicPr>
        <p:blipFill rotWithShape="1">
          <a:blip r:embed="rId3">
            <a:alphaModFix/>
          </a:blip>
          <a:srcRect/>
          <a:stretch/>
        </p:blipFill>
        <p:spPr>
          <a:xfrm>
            <a:off x="7767407" y="2498593"/>
            <a:ext cx="436869" cy="436869"/>
          </a:xfrm>
          <a:prstGeom prst="rect">
            <a:avLst/>
          </a:prstGeom>
          <a:noFill/>
          <a:ln>
            <a:noFill/>
          </a:ln>
        </p:spPr>
      </p:pic>
    </p:spTree>
  </p:cSld>
  <p:clrMapOvr>
    <a:masterClrMapping/>
  </p:clrMapOvr>
</p:sld>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2487</Words>
  <Application>Microsoft Office PowerPoint</Application>
  <PresentationFormat>On-screen Show (16:9)</PresentationFormat>
  <Paragraphs>299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Encode Sans Semi Condensed</vt:lpstr>
      <vt:lpstr>Arial</vt:lpstr>
      <vt:lpstr>Calibri</vt:lpstr>
      <vt:lpstr>Encode Sans Semi Condensed Light</vt:lpstr>
      <vt:lpstr>Abel</vt:lpstr>
      <vt:lpstr>Pandarus template</vt:lpstr>
      <vt:lpstr>Impact of climate variables on Covid-19 cases  for New York and Sao Paulo (Does Covid19 spread faster in colder and drier weather ?) </vt:lpstr>
      <vt:lpstr>Overview</vt:lpstr>
      <vt:lpstr>PowerPoint Presentation</vt:lpstr>
      <vt:lpstr>Exploratory Data Analysis</vt:lpstr>
      <vt:lpstr>Data Analysis- Compare New Cases</vt:lpstr>
      <vt:lpstr>Data Analysis- Compare Weather</vt:lpstr>
      <vt:lpstr>Methodology</vt:lpstr>
      <vt:lpstr>Correlation Analysis- Combined Data</vt:lpstr>
      <vt:lpstr>Regression Models (Train on all 14.5 months data)</vt:lpstr>
      <vt:lpstr>Regression Models (Train on 13.5 months data , Test on 1 month data) </vt:lpstr>
      <vt:lpstr>Conclusion</vt:lpstr>
      <vt:lpstr>Recommendations to improve model</vt:lpstr>
      <vt:lpstr>Team</vt:lpstr>
      <vt:lpstr>PowerPoint Presentation</vt:lpstr>
      <vt:lpstr>Appendix: Extra Resources</vt:lpstr>
      <vt:lpstr>References</vt:lpstr>
      <vt:lpstr>Heatmap of all Variables</vt:lpstr>
      <vt:lpstr>Regression Models (Train on all 14.5 months data) – Temperature only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climate variables on Covid-19 cases  for New York and Sao Paulo (Does Covid19 spread faster in colder and drier weather ?) </dc:title>
  <dc:creator>Archana Narula</dc:creator>
  <cp:lastModifiedBy>Syed, Aisha</cp:lastModifiedBy>
  <cp:revision>6</cp:revision>
  <dcterms:modified xsi:type="dcterms:W3CDTF">2021-06-09T16:16:33Z</dcterms:modified>
</cp:coreProperties>
</file>